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</p:sldMasterIdLst>
  <p:notesMasterIdLst>
    <p:notesMasterId r:id="rId32"/>
  </p:notesMasterIdLst>
  <p:handoutMasterIdLst>
    <p:handoutMasterId r:id="rId33"/>
  </p:handoutMasterIdLst>
  <p:sldIdLst>
    <p:sldId id="256" r:id="rId2"/>
    <p:sldId id="1416" r:id="rId3"/>
    <p:sldId id="1345" r:id="rId4"/>
    <p:sldId id="1564" r:id="rId5"/>
    <p:sldId id="1565" r:id="rId6"/>
    <p:sldId id="1566" r:id="rId7"/>
    <p:sldId id="1568" r:id="rId8"/>
    <p:sldId id="1583" r:id="rId9"/>
    <p:sldId id="1584" r:id="rId10"/>
    <p:sldId id="1569" r:id="rId11"/>
    <p:sldId id="1585" r:id="rId12"/>
    <p:sldId id="1587" r:id="rId13"/>
    <p:sldId id="1570" r:id="rId14"/>
    <p:sldId id="1588" r:id="rId15"/>
    <p:sldId id="1571" r:id="rId16"/>
    <p:sldId id="1572" r:id="rId17"/>
    <p:sldId id="1421" r:id="rId18"/>
    <p:sldId id="1422" r:id="rId19"/>
    <p:sldId id="1483" r:id="rId20"/>
    <p:sldId id="1573" r:id="rId21"/>
    <p:sldId id="1426" r:id="rId22"/>
    <p:sldId id="1425" r:id="rId23"/>
    <p:sldId id="1427" r:id="rId24"/>
    <p:sldId id="1574" r:id="rId25"/>
    <p:sldId id="1431" r:id="rId26"/>
    <p:sldId id="1515" r:id="rId27"/>
    <p:sldId id="1517" r:id="rId28"/>
    <p:sldId id="1514" r:id="rId29"/>
    <p:sldId id="1518" r:id="rId30"/>
    <p:sldId id="1516" r:id="rId31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DFF"/>
    <a:srgbClr val="C8FDFE"/>
    <a:srgbClr val="674D3D"/>
    <a:srgbClr val="FFE5E5"/>
    <a:srgbClr val="E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1A45E-A57F-45FC-B396-15CC145503C8}" type="datetimeFigureOut">
              <a:rPr lang="th-TH" smtClean="0"/>
              <a:t>14/03/62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B3D49-3396-4400-8841-DAA0C4DCE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97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3B56B-88F1-4375-BAFC-9D7957E07775}" type="datetimeFigureOut">
              <a:rPr lang="th-TH" smtClean="0"/>
              <a:t>14/03/62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4C79C-4493-427A-8015-F0661A6259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568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6744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490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88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57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90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48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78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08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57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54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C79C-4493-427A-8015-F0661A62593F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925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74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72001"/>
            <a:ext cx="9144000" cy="22941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7006"/>
            <a:ext cx="7772400" cy="375103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21" y="4865913"/>
            <a:ext cx="8662308" cy="12164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77E-1452-4F50-AC95-E1B1B364E176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37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AAAB-9406-401C-A9CA-B4DC9EA2AFC4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07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0F72-57C0-4C82-A387-1D22B9648AAF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4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4632"/>
            <a:ext cx="9144000" cy="1512000"/>
          </a:xfrm>
          <a:prstGeom prst="rect">
            <a:avLst/>
          </a:prstGeom>
          <a:solidFill>
            <a:srgbClr val="674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8586"/>
            <a:ext cx="88011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C8AF-0554-46AF-ADC1-24BC66C01F4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90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674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1DAB-7B2A-4C36-B74A-4E055D5AFC92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732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64632"/>
            <a:ext cx="9144000" cy="1512000"/>
          </a:xfrm>
          <a:prstGeom prst="rect">
            <a:avLst/>
          </a:prstGeom>
          <a:solidFill>
            <a:srgbClr val="674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8586"/>
            <a:ext cx="88011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825625"/>
            <a:ext cx="434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4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A11-6C4B-40CD-A2F6-4E8B1DA91A5B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678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64632"/>
            <a:ext cx="9144000" cy="1512000"/>
          </a:xfrm>
          <a:prstGeom prst="rect">
            <a:avLst/>
          </a:prstGeom>
          <a:solidFill>
            <a:srgbClr val="674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82" y="30061"/>
            <a:ext cx="860549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82" y="168116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082" y="2505075"/>
            <a:ext cx="42291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2454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454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F5F0-2537-428D-93D3-B3157742F68A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688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4632"/>
            <a:ext cx="9144000" cy="1512000"/>
          </a:xfrm>
          <a:prstGeom prst="rect">
            <a:avLst/>
          </a:prstGeom>
          <a:solidFill>
            <a:srgbClr val="674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8586"/>
            <a:ext cx="88011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D29C-64FD-4378-A69F-A09AD2B85004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7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D7C1-EF07-4F90-8799-EA39FB315F0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8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86-2449-42E6-BB24-6E0CE99C24A9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68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FC2D-CA18-4905-85AB-BA443B92863A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88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150246"/>
            <a:ext cx="8801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1790133"/>
            <a:ext cx="8801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80B4-77AE-4A4C-9645-772D846F7D40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8A69-6556-412F-A33B-399C3BF4DD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62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การวิเคราะห์องค์ประกอบ</a:t>
            </a:r>
            <a:br>
              <a:rPr lang="en-SG" dirty="0"/>
            </a:br>
            <a:r>
              <a:rPr lang="th-TH" dirty="0"/>
              <a:t>เชิงสำรวจ</a:t>
            </a:r>
            <a:r>
              <a:rPr lang="en-SG" dirty="0"/>
              <a:t> (3)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การประเมินลักษณะมนุษย์</a:t>
            </a:r>
          </a:p>
          <a:p>
            <a:r>
              <a:rPr lang="th-TH" dirty="0"/>
              <a:t>สันทัด พรประเสริฐมานิต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0576-A952-4A96-AB52-0EA18DC607D6}" type="datetime3">
              <a:rPr lang="th-TH" smtClean="0"/>
              <a:t>14 มีนาคม 2562</a:t>
            </a:fld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3"/>
    </mc:Choice>
    <mc:Fallback xmlns="">
      <p:transition spd="slow" advTm="75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BEE7FFB-8EE4-4208-A3D5-9EC4D1BE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98" y="0"/>
            <a:ext cx="249704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D7EA-C4C7-4C12-9F8F-724EE669CEDD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30911" y="38784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B62A6F4-8A14-4053-B6E4-8D5DB2D7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16" y="5842475"/>
            <a:ext cx="2241008" cy="82978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9E9DFD-9060-4BD5-B7AF-0CF70D0BB318}"/>
              </a:ext>
            </a:extLst>
          </p:cNvPr>
          <p:cNvCxnSpPr/>
          <p:nvPr/>
        </p:nvCxnSpPr>
        <p:spPr>
          <a:xfrm>
            <a:off x="8304330" y="96731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A9110D-362B-4857-B082-5927EFC86F7C}"/>
              </a:ext>
            </a:extLst>
          </p:cNvPr>
          <p:cNvCxnSpPr/>
          <p:nvPr/>
        </p:nvCxnSpPr>
        <p:spPr>
          <a:xfrm>
            <a:off x="8330911" y="117997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3E2499-9E97-4EEE-A776-A0837B4EDE61}"/>
              </a:ext>
            </a:extLst>
          </p:cNvPr>
          <p:cNvCxnSpPr/>
          <p:nvPr/>
        </p:nvCxnSpPr>
        <p:spPr>
          <a:xfrm>
            <a:off x="7602581" y="13713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4F05C0-718E-40C0-9430-77993AA23E33}"/>
              </a:ext>
            </a:extLst>
          </p:cNvPr>
          <p:cNvCxnSpPr/>
          <p:nvPr/>
        </p:nvCxnSpPr>
        <p:spPr>
          <a:xfrm>
            <a:off x="8330911" y="15627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727B12-A2FF-4D14-87D3-ED01E2BC5802}"/>
              </a:ext>
            </a:extLst>
          </p:cNvPr>
          <p:cNvCxnSpPr/>
          <p:nvPr/>
        </p:nvCxnSpPr>
        <p:spPr>
          <a:xfrm>
            <a:off x="8304330" y="1754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B642FEE-BF07-414C-AFCD-74429787FEAE}"/>
              </a:ext>
            </a:extLst>
          </p:cNvPr>
          <p:cNvCxnSpPr/>
          <p:nvPr/>
        </p:nvCxnSpPr>
        <p:spPr>
          <a:xfrm>
            <a:off x="8304330" y="195083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C62291-7D5C-4E02-986E-270734135C40}"/>
              </a:ext>
            </a:extLst>
          </p:cNvPr>
          <p:cNvCxnSpPr/>
          <p:nvPr/>
        </p:nvCxnSpPr>
        <p:spPr>
          <a:xfrm>
            <a:off x="8304330" y="21528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6B963E-82C3-4EB8-B9B1-D98A14769FCC}"/>
              </a:ext>
            </a:extLst>
          </p:cNvPr>
          <p:cNvCxnSpPr/>
          <p:nvPr/>
        </p:nvCxnSpPr>
        <p:spPr>
          <a:xfrm>
            <a:off x="8304330" y="233360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F9042A-5023-484E-85A2-A67843E3FA0D}"/>
              </a:ext>
            </a:extLst>
          </p:cNvPr>
          <p:cNvCxnSpPr/>
          <p:nvPr/>
        </p:nvCxnSpPr>
        <p:spPr>
          <a:xfrm>
            <a:off x="7602581" y="254093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77744D-E807-4DE7-9819-0640EDEA5D32}"/>
              </a:ext>
            </a:extLst>
          </p:cNvPr>
          <p:cNvCxnSpPr/>
          <p:nvPr/>
        </p:nvCxnSpPr>
        <p:spPr>
          <a:xfrm>
            <a:off x="7602581" y="27323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3D3017-2B9A-4594-A80E-747B925C95D7}"/>
              </a:ext>
            </a:extLst>
          </p:cNvPr>
          <p:cNvCxnSpPr/>
          <p:nvPr/>
        </p:nvCxnSpPr>
        <p:spPr>
          <a:xfrm>
            <a:off x="7602581" y="293978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423EB1-5CBF-440E-9022-4AA7F1DCB77A}"/>
              </a:ext>
            </a:extLst>
          </p:cNvPr>
          <p:cNvCxnSpPr/>
          <p:nvPr/>
        </p:nvCxnSpPr>
        <p:spPr>
          <a:xfrm>
            <a:off x="7602581" y="33119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07DFA9-DCBC-4E03-B63C-463DE0AE22AA}"/>
              </a:ext>
            </a:extLst>
          </p:cNvPr>
          <p:cNvCxnSpPr/>
          <p:nvPr/>
        </p:nvCxnSpPr>
        <p:spPr>
          <a:xfrm>
            <a:off x="7602581" y="35086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33D254-C3C6-4562-9D60-06199D919D64}"/>
              </a:ext>
            </a:extLst>
          </p:cNvPr>
          <p:cNvCxnSpPr/>
          <p:nvPr/>
        </p:nvCxnSpPr>
        <p:spPr>
          <a:xfrm>
            <a:off x="8304330" y="350331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49E5E9-0104-4632-B795-8DCF7C8DC3CE}"/>
              </a:ext>
            </a:extLst>
          </p:cNvPr>
          <p:cNvCxnSpPr/>
          <p:nvPr/>
        </p:nvCxnSpPr>
        <p:spPr>
          <a:xfrm>
            <a:off x="7602581" y="36946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D7FF81-DF37-4C32-A378-DDC7FA193404}"/>
              </a:ext>
            </a:extLst>
          </p:cNvPr>
          <p:cNvCxnSpPr/>
          <p:nvPr/>
        </p:nvCxnSpPr>
        <p:spPr>
          <a:xfrm>
            <a:off x="6916781" y="48802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C9EAC9-54D0-4AEA-9899-7E02CEEBE2E9}"/>
              </a:ext>
            </a:extLst>
          </p:cNvPr>
          <p:cNvCxnSpPr/>
          <p:nvPr/>
        </p:nvCxnSpPr>
        <p:spPr>
          <a:xfrm>
            <a:off x="6900832" y="508224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1C6691-7D36-414B-82F5-A6FE8B0E1BD8}"/>
              </a:ext>
            </a:extLst>
          </p:cNvPr>
          <p:cNvCxnSpPr/>
          <p:nvPr/>
        </p:nvCxnSpPr>
        <p:spPr>
          <a:xfrm>
            <a:off x="6874250" y="54597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B86876-0092-4921-A0A8-E77D9EE92584}"/>
              </a:ext>
            </a:extLst>
          </p:cNvPr>
          <p:cNvCxnSpPr/>
          <p:nvPr/>
        </p:nvCxnSpPr>
        <p:spPr>
          <a:xfrm>
            <a:off x="6900832" y="564577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CD1DE8A-E7A7-4B5E-9CFA-8B7079A5D228}"/>
              </a:ext>
            </a:extLst>
          </p:cNvPr>
          <p:cNvCxnSpPr/>
          <p:nvPr/>
        </p:nvCxnSpPr>
        <p:spPr>
          <a:xfrm>
            <a:off x="6874250" y="58424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9A8ABE-5E11-4582-975A-A1F198EDE387}"/>
              </a:ext>
            </a:extLst>
          </p:cNvPr>
          <p:cNvCxnSpPr/>
          <p:nvPr/>
        </p:nvCxnSpPr>
        <p:spPr>
          <a:xfrm>
            <a:off x="6900832" y="624651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F594293-9850-4CD4-A946-16C440AE2C76}"/>
              </a:ext>
            </a:extLst>
          </p:cNvPr>
          <p:cNvCxnSpPr/>
          <p:nvPr/>
        </p:nvCxnSpPr>
        <p:spPr>
          <a:xfrm>
            <a:off x="6916781" y="64378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F4D9E8-9B8D-4882-A284-8BEA5A60FE32}"/>
              </a:ext>
            </a:extLst>
          </p:cNvPr>
          <p:cNvCxnSpPr/>
          <p:nvPr/>
        </p:nvCxnSpPr>
        <p:spPr>
          <a:xfrm>
            <a:off x="6900832" y="68047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34751B-9EBC-40DC-BC28-DD7742384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60" y="0"/>
            <a:ext cx="253627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33DD4-345E-45B2-BA92-C37DF133E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948" y="136524"/>
            <a:ext cx="2384780" cy="8735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FCFCB3-EA6E-4925-B732-6F441FF31641}"/>
              </a:ext>
            </a:extLst>
          </p:cNvPr>
          <p:cNvSpPr txBox="1"/>
          <p:nvPr/>
        </p:nvSpPr>
        <p:spPr>
          <a:xfrm>
            <a:off x="2845653" y="1179970"/>
            <a:ext cx="143821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GEOMINQ</a:t>
            </a:r>
          </a:p>
          <a:p>
            <a:r>
              <a:rPr lang="en-SG" sz="1800" dirty="0"/>
              <a:t>#Non Salient = 7</a:t>
            </a:r>
          </a:p>
          <a:p>
            <a:r>
              <a:rPr lang="en-SG" sz="1800" dirty="0"/>
              <a:t>#Dual Loading = 0</a:t>
            </a:r>
            <a:endParaRPr lang="en-US" sz="1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8BBCA4-5CAC-4878-B446-1D1C6356778E}"/>
              </a:ext>
            </a:extLst>
          </p:cNvPr>
          <p:cNvSpPr txBox="1"/>
          <p:nvPr/>
        </p:nvSpPr>
        <p:spPr>
          <a:xfrm>
            <a:off x="4674556" y="4847225"/>
            <a:ext cx="143821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QUARTIMIN</a:t>
            </a:r>
          </a:p>
          <a:p>
            <a:r>
              <a:rPr lang="en-SG" sz="1800" dirty="0"/>
              <a:t>#Non Salient = 11</a:t>
            </a:r>
          </a:p>
          <a:p>
            <a:r>
              <a:rPr lang="en-SG" sz="1800" dirty="0"/>
              <a:t>#Dual Loading = 1</a:t>
            </a:r>
            <a:endParaRPr lang="en-US" sz="18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EF64A-EDD2-447D-85AB-84D308952371}"/>
              </a:ext>
            </a:extLst>
          </p:cNvPr>
          <p:cNvCxnSpPr/>
          <p:nvPr/>
        </p:nvCxnSpPr>
        <p:spPr>
          <a:xfrm>
            <a:off x="2228850" y="3984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7BBD60-54F3-4522-AC8B-2BA15AF16FF4}"/>
              </a:ext>
            </a:extLst>
          </p:cNvPr>
          <p:cNvCxnSpPr/>
          <p:nvPr/>
        </p:nvCxnSpPr>
        <p:spPr>
          <a:xfrm>
            <a:off x="2228850" y="116909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6D65BE-F71A-4A74-9C38-6D34BF00AF36}"/>
              </a:ext>
            </a:extLst>
          </p:cNvPr>
          <p:cNvCxnSpPr/>
          <p:nvPr/>
        </p:nvCxnSpPr>
        <p:spPr>
          <a:xfrm>
            <a:off x="804087" y="13713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C17A99-0347-48CA-B94D-9987AB510F0F}"/>
              </a:ext>
            </a:extLst>
          </p:cNvPr>
          <p:cNvCxnSpPr/>
          <p:nvPr/>
        </p:nvCxnSpPr>
        <p:spPr>
          <a:xfrm>
            <a:off x="2229316" y="15627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F90F-CEFA-4EC3-A56A-565EC9560B93}"/>
              </a:ext>
            </a:extLst>
          </p:cNvPr>
          <p:cNvCxnSpPr/>
          <p:nvPr/>
        </p:nvCxnSpPr>
        <p:spPr>
          <a:xfrm>
            <a:off x="804087" y="1754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A15C2C-044D-490C-B8DA-138C928A9672}"/>
              </a:ext>
            </a:extLst>
          </p:cNvPr>
          <p:cNvCxnSpPr/>
          <p:nvPr/>
        </p:nvCxnSpPr>
        <p:spPr>
          <a:xfrm>
            <a:off x="2228849" y="21528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461A64-16F4-439F-9216-10B17B30D994}"/>
              </a:ext>
            </a:extLst>
          </p:cNvPr>
          <p:cNvCxnSpPr/>
          <p:nvPr/>
        </p:nvCxnSpPr>
        <p:spPr>
          <a:xfrm>
            <a:off x="804086" y="23375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B36D4A-C1FF-440F-B0B1-85395A746ABD}"/>
              </a:ext>
            </a:extLst>
          </p:cNvPr>
          <p:cNvCxnSpPr/>
          <p:nvPr/>
        </p:nvCxnSpPr>
        <p:spPr>
          <a:xfrm>
            <a:off x="841766" y="254093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DA91E6-B8D3-44EE-9BA6-2DB2C56C9194}"/>
              </a:ext>
            </a:extLst>
          </p:cNvPr>
          <p:cNvCxnSpPr/>
          <p:nvPr/>
        </p:nvCxnSpPr>
        <p:spPr>
          <a:xfrm>
            <a:off x="852864" y="27323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7BBF31-D580-4792-A240-D29AB7F79A05}"/>
              </a:ext>
            </a:extLst>
          </p:cNvPr>
          <p:cNvCxnSpPr/>
          <p:nvPr/>
        </p:nvCxnSpPr>
        <p:spPr>
          <a:xfrm>
            <a:off x="804086" y="293978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515A88-2EAB-486D-8CC7-3665F9BC0DE2}"/>
              </a:ext>
            </a:extLst>
          </p:cNvPr>
          <p:cNvCxnSpPr/>
          <p:nvPr/>
        </p:nvCxnSpPr>
        <p:spPr>
          <a:xfrm>
            <a:off x="804085" y="312585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DD0D08-8005-4D97-A922-B3833C340466}"/>
              </a:ext>
            </a:extLst>
          </p:cNvPr>
          <p:cNvCxnSpPr/>
          <p:nvPr/>
        </p:nvCxnSpPr>
        <p:spPr>
          <a:xfrm>
            <a:off x="804085" y="33119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418900-373E-46EF-A44F-3B0EA2B0E65D}"/>
              </a:ext>
            </a:extLst>
          </p:cNvPr>
          <p:cNvCxnSpPr/>
          <p:nvPr/>
        </p:nvCxnSpPr>
        <p:spPr>
          <a:xfrm>
            <a:off x="804085" y="350331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5E61636-7A20-443A-A85B-11FF5AA0EBB2}"/>
              </a:ext>
            </a:extLst>
          </p:cNvPr>
          <p:cNvCxnSpPr/>
          <p:nvPr/>
        </p:nvCxnSpPr>
        <p:spPr>
          <a:xfrm>
            <a:off x="804085" y="36946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13FA92-3A38-474A-8AEA-D685F1E6BFB5}"/>
              </a:ext>
            </a:extLst>
          </p:cNvPr>
          <p:cNvCxnSpPr/>
          <p:nvPr/>
        </p:nvCxnSpPr>
        <p:spPr>
          <a:xfrm>
            <a:off x="841765" y="390203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A080AB7-48F9-4A22-894F-086B980EBE96}"/>
              </a:ext>
            </a:extLst>
          </p:cNvPr>
          <p:cNvCxnSpPr/>
          <p:nvPr/>
        </p:nvCxnSpPr>
        <p:spPr>
          <a:xfrm>
            <a:off x="804085" y="409341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9C6935-1C66-4E02-AE8C-4372CC3B4A17}"/>
              </a:ext>
            </a:extLst>
          </p:cNvPr>
          <p:cNvCxnSpPr/>
          <p:nvPr/>
        </p:nvCxnSpPr>
        <p:spPr>
          <a:xfrm>
            <a:off x="809865" y="42901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537EE67-283F-4D5C-A4A3-4F8D9627F502}"/>
              </a:ext>
            </a:extLst>
          </p:cNvPr>
          <p:cNvCxnSpPr/>
          <p:nvPr/>
        </p:nvCxnSpPr>
        <p:spPr>
          <a:xfrm>
            <a:off x="804085" y="44708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B46430-AC59-4D06-946F-0F12DF05CC18}"/>
              </a:ext>
            </a:extLst>
          </p:cNvPr>
          <p:cNvCxnSpPr/>
          <p:nvPr/>
        </p:nvCxnSpPr>
        <p:spPr>
          <a:xfrm>
            <a:off x="809865" y="46888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D6727F-3768-407C-B61C-0CC2D6282EA7}"/>
              </a:ext>
            </a:extLst>
          </p:cNvPr>
          <p:cNvCxnSpPr/>
          <p:nvPr/>
        </p:nvCxnSpPr>
        <p:spPr>
          <a:xfrm>
            <a:off x="1495199" y="48802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BB3B9C-D403-4D0B-AEC3-99E188C84B07}"/>
              </a:ext>
            </a:extLst>
          </p:cNvPr>
          <p:cNvCxnSpPr/>
          <p:nvPr/>
        </p:nvCxnSpPr>
        <p:spPr>
          <a:xfrm>
            <a:off x="1495199" y="508224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6C6C8D1-8697-437F-858F-EF525E64141E}"/>
              </a:ext>
            </a:extLst>
          </p:cNvPr>
          <p:cNvCxnSpPr/>
          <p:nvPr/>
        </p:nvCxnSpPr>
        <p:spPr>
          <a:xfrm>
            <a:off x="1495199" y="54597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DEA396-E2E4-4D6C-90E3-C66BB1E6FE52}"/>
              </a:ext>
            </a:extLst>
          </p:cNvPr>
          <p:cNvCxnSpPr/>
          <p:nvPr/>
        </p:nvCxnSpPr>
        <p:spPr>
          <a:xfrm>
            <a:off x="1495198" y="564577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CF44F0-3592-4587-BE17-47199A75EFA9}"/>
              </a:ext>
            </a:extLst>
          </p:cNvPr>
          <p:cNvCxnSpPr/>
          <p:nvPr/>
        </p:nvCxnSpPr>
        <p:spPr>
          <a:xfrm>
            <a:off x="1495199" y="58424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219E76-763F-4D5E-9D1E-5D882C4677D9}"/>
              </a:ext>
            </a:extLst>
          </p:cNvPr>
          <p:cNvCxnSpPr/>
          <p:nvPr/>
        </p:nvCxnSpPr>
        <p:spPr>
          <a:xfrm>
            <a:off x="1495198" y="625736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0EB624E-5BC3-480D-92BD-1FCBA9C93992}"/>
              </a:ext>
            </a:extLst>
          </p:cNvPr>
          <p:cNvCxnSpPr/>
          <p:nvPr/>
        </p:nvCxnSpPr>
        <p:spPr>
          <a:xfrm>
            <a:off x="1532412" y="64378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8C2482-8650-48A5-9FBE-29DC3345B2D9}"/>
              </a:ext>
            </a:extLst>
          </p:cNvPr>
          <p:cNvCxnSpPr/>
          <p:nvPr/>
        </p:nvCxnSpPr>
        <p:spPr>
          <a:xfrm>
            <a:off x="1548360" y="68047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571493-3A96-460D-B202-89CA0A201635}"/>
              </a:ext>
            </a:extLst>
          </p:cNvPr>
          <p:cNvCxnSpPr>
            <a:cxnSpLocks/>
          </p:cNvCxnSpPr>
          <p:nvPr/>
        </p:nvCxnSpPr>
        <p:spPr>
          <a:xfrm flipV="1">
            <a:off x="2971800" y="265814"/>
            <a:ext cx="3035595" cy="64064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3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D4F1D9-DE00-46AC-B5E7-C8EF6EFF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9" y="-15948"/>
            <a:ext cx="251321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CFB17-46C0-4C35-B704-ABCBCFE9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43" y="-15948"/>
            <a:ext cx="248735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30911" y="38784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A9110D-362B-4857-B082-5927EFC86F7C}"/>
              </a:ext>
            </a:extLst>
          </p:cNvPr>
          <p:cNvCxnSpPr/>
          <p:nvPr/>
        </p:nvCxnSpPr>
        <p:spPr>
          <a:xfrm>
            <a:off x="8330911" y="117997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3E2499-9E97-4EEE-A776-A0837B4EDE61}"/>
              </a:ext>
            </a:extLst>
          </p:cNvPr>
          <p:cNvCxnSpPr/>
          <p:nvPr/>
        </p:nvCxnSpPr>
        <p:spPr>
          <a:xfrm>
            <a:off x="6874249" y="13713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4F05C0-718E-40C0-9430-77993AA23E33}"/>
              </a:ext>
            </a:extLst>
          </p:cNvPr>
          <p:cNvCxnSpPr/>
          <p:nvPr/>
        </p:nvCxnSpPr>
        <p:spPr>
          <a:xfrm>
            <a:off x="8330911" y="15627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727B12-A2FF-4D14-87D3-ED01E2BC5802}"/>
              </a:ext>
            </a:extLst>
          </p:cNvPr>
          <p:cNvCxnSpPr/>
          <p:nvPr/>
        </p:nvCxnSpPr>
        <p:spPr>
          <a:xfrm>
            <a:off x="6916781" y="1754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C62291-7D5C-4E02-986E-270734135C40}"/>
              </a:ext>
            </a:extLst>
          </p:cNvPr>
          <p:cNvCxnSpPr/>
          <p:nvPr/>
        </p:nvCxnSpPr>
        <p:spPr>
          <a:xfrm>
            <a:off x="8304330" y="21528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6B963E-82C3-4EB8-B9B1-D98A14769FCC}"/>
              </a:ext>
            </a:extLst>
          </p:cNvPr>
          <p:cNvCxnSpPr/>
          <p:nvPr/>
        </p:nvCxnSpPr>
        <p:spPr>
          <a:xfrm>
            <a:off x="6863056" y="23375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F9042A-5023-484E-85A2-A67843E3FA0D}"/>
              </a:ext>
            </a:extLst>
          </p:cNvPr>
          <p:cNvCxnSpPr/>
          <p:nvPr/>
        </p:nvCxnSpPr>
        <p:spPr>
          <a:xfrm>
            <a:off x="6836474" y="255132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77744D-E807-4DE7-9819-0640EDEA5D32}"/>
              </a:ext>
            </a:extLst>
          </p:cNvPr>
          <p:cNvCxnSpPr/>
          <p:nvPr/>
        </p:nvCxnSpPr>
        <p:spPr>
          <a:xfrm>
            <a:off x="6874249" y="27323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3D3017-2B9A-4594-A80E-747B925C95D7}"/>
              </a:ext>
            </a:extLst>
          </p:cNvPr>
          <p:cNvCxnSpPr/>
          <p:nvPr/>
        </p:nvCxnSpPr>
        <p:spPr>
          <a:xfrm>
            <a:off x="6874249" y="293967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D7FF81-DF37-4C32-A378-DDC7FA193404}"/>
              </a:ext>
            </a:extLst>
          </p:cNvPr>
          <p:cNvCxnSpPr/>
          <p:nvPr/>
        </p:nvCxnSpPr>
        <p:spPr>
          <a:xfrm>
            <a:off x="7607897" y="48802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C9EAC9-54D0-4AEA-9899-7E02CEEBE2E9}"/>
              </a:ext>
            </a:extLst>
          </p:cNvPr>
          <p:cNvCxnSpPr/>
          <p:nvPr/>
        </p:nvCxnSpPr>
        <p:spPr>
          <a:xfrm>
            <a:off x="7607897" y="508224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1C6691-7D36-414B-82F5-A6FE8B0E1BD8}"/>
              </a:ext>
            </a:extLst>
          </p:cNvPr>
          <p:cNvCxnSpPr/>
          <p:nvPr/>
        </p:nvCxnSpPr>
        <p:spPr>
          <a:xfrm>
            <a:off x="7591387" y="54597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B86876-0092-4921-A0A8-E77D9EE92584}"/>
              </a:ext>
            </a:extLst>
          </p:cNvPr>
          <p:cNvCxnSpPr/>
          <p:nvPr/>
        </p:nvCxnSpPr>
        <p:spPr>
          <a:xfrm>
            <a:off x="7607897" y="564577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CD1DE8A-E7A7-4B5E-9CFA-8B7079A5D228}"/>
              </a:ext>
            </a:extLst>
          </p:cNvPr>
          <p:cNvCxnSpPr/>
          <p:nvPr/>
        </p:nvCxnSpPr>
        <p:spPr>
          <a:xfrm>
            <a:off x="7591386" y="58424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9A8ABE-5E11-4582-975A-A1F198EDE387}"/>
              </a:ext>
            </a:extLst>
          </p:cNvPr>
          <p:cNvCxnSpPr/>
          <p:nvPr/>
        </p:nvCxnSpPr>
        <p:spPr>
          <a:xfrm>
            <a:off x="7607897" y="625736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F594293-9850-4CD4-A946-16C440AE2C76}"/>
              </a:ext>
            </a:extLst>
          </p:cNvPr>
          <p:cNvCxnSpPr/>
          <p:nvPr/>
        </p:nvCxnSpPr>
        <p:spPr>
          <a:xfrm>
            <a:off x="7645111" y="64378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F4D9E8-9B8D-4882-A284-8BEA5A60FE32}"/>
              </a:ext>
            </a:extLst>
          </p:cNvPr>
          <p:cNvCxnSpPr/>
          <p:nvPr/>
        </p:nvCxnSpPr>
        <p:spPr>
          <a:xfrm>
            <a:off x="7586071" y="68313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8FCFCB3-EA6E-4925-B732-6F441FF31641}"/>
              </a:ext>
            </a:extLst>
          </p:cNvPr>
          <p:cNvSpPr txBox="1"/>
          <p:nvPr/>
        </p:nvSpPr>
        <p:spPr>
          <a:xfrm>
            <a:off x="2845653" y="1179970"/>
            <a:ext cx="143821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GEOMINQ, NORM</a:t>
            </a:r>
          </a:p>
          <a:p>
            <a:r>
              <a:rPr lang="en-SG" sz="1800" dirty="0"/>
              <a:t>#Non Salient = 4</a:t>
            </a:r>
          </a:p>
          <a:p>
            <a:r>
              <a:rPr lang="en-SG" sz="1800" dirty="0"/>
              <a:t>#Dual Loading = 1</a:t>
            </a:r>
            <a:endParaRPr lang="en-US" sz="1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8BBCA4-5CAC-4878-B446-1D1C6356778E}"/>
              </a:ext>
            </a:extLst>
          </p:cNvPr>
          <p:cNvSpPr txBox="1"/>
          <p:nvPr/>
        </p:nvSpPr>
        <p:spPr>
          <a:xfrm>
            <a:off x="4674556" y="4847225"/>
            <a:ext cx="15520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QUARTIMIN, NORM</a:t>
            </a:r>
          </a:p>
          <a:p>
            <a:r>
              <a:rPr lang="en-SG" sz="1800" dirty="0"/>
              <a:t>#Non Salient = 7</a:t>
            </a:r>
          </a:p>
          <a:p>
            <a:r>
              <a:rPr lang="en-SG" sz="1800" dirty="0"/>
              <a:t>#Dual Loading = 0</a:t>
            </a:r>
            <a:endParaRPr lang="en-US" sz="18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EF64A-EDD2-447D-85AB-84D308952371}"/>
              </a:ext>
            </a:extLst>
          </p:cNvPr>
          <p:cNvCxnSpPr/>
          <p:nvPr/>
        </p:nvCxnSpPr>
        <p:spPr>
          <a:xfrm>
            <a:off x="2228850" y="38784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7BBD60-54F3-4522-AC8B-2BA15AF16FF4}"/>
              </a:ext>
            </a:extLst>
          </p:cNvPr>
          <p:cNvCxnSpPr/>
          <p:nvPr/>
        </p:nvCxnSpPr>
        <p:spPr>
          <a:xfrm>
            <a:off x="2228850" y="116909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6D65BE-F71A-4A74-9C38-6D34BF00AF36}"/>
              </a:ext>
            </a:extLst>
          </p:cNvPr>
          <p:cNvCxnSpPr/>
          <p:nvPr/>
        </p:nvCxnSpPr>
        <p:spPr>
          <a:xfrm>
            <a:off x="804087" y="13713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C17A99-0347-48CA-B94D-9987AB510F0F}"/>
              </a:ext>
            </a:extLst>
          </p:cNvPr>
          <p:cNvCxnSpPr/>
          <p:nvPr/>
        </p:nvCxnSpPr>
        <p:spPr>
          <a:xfrm>
            <a:off x="2229316" y="15627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F90F-CEFA-4EC3-A56A-565EC9560B93}"/>
              </a:ext>
            </a:extLst>
          </p:cNvPr>
          <p:cNvCxnSpPr/>
          <p:nvPr/>
        </p:nvCxnSpPr>
        <p:spPr>
          <a:xfrm>
            <a:off x="804087" y="1754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A15C2C-044D-490C-B8DA-138C928A9672}"/>
              </a:ext>
            </a:extLst>
          </p:cNvPr>
          <p:cNvCxnSpPr/>
          <p:nvPr/>
        </p:nvCxnSpPr>
        <p:spPr>
          <a:xfrm>
            <a:off x="2228849" y="21528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461A64-16F4-439F-9216-10B17B30D994}"/>
              </a:ext>
            </a:extLst>
          </p:cNvPr>
          <p:cNvCxnSpPr/>
          <p:nvPr/>
        </p:nvCxnSpPr>
        <p:spPr>
          <a:xfrm>
            <a:off x="804086" y="23375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B36D4A-C1FF-440F-B0B1-85395A746ABD}"/>
              </a:ext>
            </a:extLst>
          </p:cNvPr>
          <p:cNvCxnSpPr/>
          <p:nvPr/>
        </p:nvCxnSpPr>
        <p:spPr>
          <a:xfrm>
            <a:off x="841766" y="254093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DA91E6-B8D3-44EE-9BA6-2DB2C56C9194}"/>
              </a:ext>
            </a:extLst>
          </p:cNvPr>
          <p:cNvCxnSpPr/>
          <p:nvPr/>
        </p:nvCxnSpPr>
        <p:spPr>
          <a:xfrm>
            <a:off x="852864" y="27323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7BBF31-D580-4792-A240-D29AB7F79A05}"/>
              </a:ext>
            </a:extLst>
          </p:cNvPr>
          <p:cNvCxnSpPr/>
          <p:nvPr/>
        </p:nvCxnSpPr>
        <p:spPr>
          <a:xfrm>
            <a:off x="804086" y="293978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515A88-2EAB-486D-8CC7-3665F9BC0DE2}"/>
              </a:ext>
            </a:extLst>
          </p:cNvPr>
          <p:cNvCxnSpPr/>
          <p:nvPr/>
        </p:nvCxnSpPr>
        <p:spPr>
          <a:xfrm>
            <a:off x="804085" y="312585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DD0D08-8005-4D97-A922-B3833C340466}"/>
              </a:ext>
            </a:extLst>
          </p:cNvPr>
          <p:cNvCxnSpPr/>
          <p:nvPr/>
        </p:nvCxnSpPr>
        <p:spPr>
          <a:xfrm>
            <a:off x="804085" y="33119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418900-373E-46EF-A44F-3B0EA2B0E65D}"/>
              </a:ext>
            </a:extLst>
          </p:cNvPr>
          <p:cNvCxnSpPr/>
          <p:nvPr/>
        </p:nvCxnSpPr>
        <p:spPr>
          <a:xfrm>
            <a:off x="804085" y="350331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5E61636-7A20-443A-A85B-11FF5AA0EBB2}"/>
              </a:ext>
            </a:extLst>
          </p:cNvPr>
          <p:cNvCxnSpPr/>
          <p:nvPr/>
        </p:nvCxnSpPr>
        <p:spPr>
          <a:xfrm>
            <a:off x="804085" y="36946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13FA92-3A38-474A-8AEA-D685F1E6BFB5}"/>
              </a:ext>
            </a:extLst>
          </p:cNvPr>
          <p:cNvCxnSpPr/>
          <p:nvPr/>
        </p:nvCxnSpPr>
        <p:spPr>
          <a:xfrm>
            <a:off x="841765" y="390203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A080AB7-48F9-4A22-894F-086B980EBE96}"/>
              </a:ext>
            </a:extLst>
          </p:cNvPr>
          <p:cNvCxnSpPr/>
          <p:nvPr/>
        </p:nvCxnSpPr>
        <p:spPr>
          <a:xfrm>
            <a:off x="804085" y="409341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9C6935-1C66-4E02-AE8C-4372CC3B4A17}"/>
              </a:ext>
            </a:extLst>
          </p:cNvPr>
          <p:cNvCxnSpPr/>
          <p:nvPr/>
        </p:nvCxnSpPr>
        <p:spPr>
          <a:xfrm>
            <a:off x="809865" y="42901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537EE67-283F-4D5C-A4A3-4F8D9627F502}"/>
              </a:ext>
            </a:extLst>
          </p:cNvPr>
          <p:cNvCxnSpPr/>
          <p:nvPr/>
        </p:nvCxnSpPr>
        <p:spPr>
          <a:xfrm>
            <a:off x="804085" y="44708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B46430-AC59-4D06-946F-0F12DF05CC18}"/>
              </a:ext>
            </a:extLst>
          </p:cNvPr>
          <p:cNvCxnSpPr/>
          <p:nvPr/>
        </p:nvCxnSpPr>
        <p:spPr>
          <a:xfrm>
            <a:off x="809865" y="46888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D6727F-3768-407C-B61C-0CC2D6282EA7}"/>
              </a:ext>
            </a:extLst>
          </p:cNvPr>
          <p:cNvCxnSpPr/>
          <p:nvPr/>
        </p:nvCxnSpPr>
        <p:spPr>
          <a:xfrm>
            <a:off x="1495199" y="48802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BB3B9C-D403-4D0B-AEC3-99E188C84B07}"/>
              </a:ext>
            </a:extLst>
          </p:cNvPr>
          <p:cNvCxnSpPr/>
          <p:nvPr/>
        </p:nvCxnSpPr>
        <p:spPr>
          <a:xfrm>
            <a:off x="1495199" y="508224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6C6C8D1-8697-437F-858F-EF525E64141E}"/>
              </a:ext>
            </a:extLst>
          </p:cNvPr>
          <p:cNvCxnSpPr/>
          <p:nvPr/>
        </p:nvCxnSpPr>
        <p:spPr>
          <a:xfrm>
            <a:off x="1495199" y="54597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DEA396-E2E4-4D6C-90E3-C66BB1E6FE52}"/>
              </a:ext>
            </a:extLst>
          </p:cNvPr>
          <p:cNvCxnSpPr/>
          <p:nvPr/>
        </p:nvCxnSpPr>
        <p:spPr>
          <a:xfrm>
            <a:off x="1495198" y="564577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CF44F0-3592-4587-BE17-47199A75EFA9}"/>
              </a:ext>
            </a:extLst>
          </p:cNvPr>
          <p:cNvCxnSpPr/>
          <p:nvPr/>
        </p:nvCxnSpPr>
        <p:spPr>
          <a:xfrm>
            <a:off x="1495199" y="58424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219E76-763F-4D5E-9D1E-5D882C4677D9}"/>
              </a:ext>
            </a:extLst>
          </p:cNvPr>
          <p:cNvCxnSpPr/>
          <p:nvPr/>
        </p:nvCxnSpPr>
        <p:spPr>
          <a:xfrm>
            <a:off x="1495198" y="625736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0EB624E-5BC3-480D-92BD-1FCBA9C93992}"/>
              </a:ext>
            </a:extLst>
          </p:cNvPr>
          <p:cNvCxnSpPr/>
          <p:nvPr/>
        </p:nvCxnSpPr>
        <p:spPr>
          <a:xfrm>
            <a:off x="1532412" y="64378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8C2482-8650-48A5-9FBE-29DC3345B2D9}"/>
              </a:ext>
            </a:extLst>
          </p:cNvPr>
          <p:cNvCxnSpPr/>
          <p:nvPr/>
        </p:nvCxnSpPr>
        <p:spPr>
          <a:xfrm>
            <a:off x="1548360" y="68047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CC5E96-228A-4F9F-AE60-5BE52A2C6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03" y="5835038"/>
            <a:ext cx="2384781" cy="877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5AF9A-2FE4-40F8-9E19-141AB0727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058" y="132179"/>
            <a:ext cx="2541834" cy="962711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49BE227-5B7D-48DA-94EA-A7883BA17189}"/>
              </a:ext>
            </a:extLst>
          </p:cNvPr>
          <p:cNvCxnSpPr/>
          <p:nvPr/>
        </p:nvCxnSpPr>
        <p:spPr>
          <a:xfrm>
            <a:off x="6873688" y="312585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5638433-FB5C-4A37-AB14-21289B6548EB}"/>
              </a:ext>
            </a:extLst>
          </p:cNvPr>
          <p:cNvCxnSpPr/>
          <p:nvPr/>
        </p:nvCxnSpPr>
        <p:spPr>
          <a:xfrm>
            <a:off x="6862494" y="333307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E70F97E-7BC0-4CBA-B970-6194FCCBD703}"/>
              </a:ext>
            </a:extLst>
          </p:cNvPr>
          <p:cNvCxnSpPr/>
          <p:nvPr/>
        </p:nvCxnSpPr>
        <p:spPr>
          <a:xfrm>
            <a:off x="6863055" y="350331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E43CBD-EBFF-4493-BA91-BBE3A92280EE}"/>
              </a:ext>
            </a:extLst>
          </p:cNvPr>
          <p:cNvCxnSpPr/>
          <p:nvPr/>
        </p:nvCxnSpPr>
        <p:spPr>
          <a:xfrm>
            <a:off x="6862494" y="370521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A2B721C-4B48-45D3-BAF0-268345F03A82}"/>
              </a:ext>
            </a:extLst>
          </p:cNvPr>
          <p:cNvCxnSpPr/>
          <p:nvPr/>
        </p:nvCxnSpPr>
        <p:spPr>
          <a:xfrm>
            <a:off x="6862494" y="390203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664FD29-42A2-42B0-88A1-DB1A35B3F085}"/>
              </a:ext>
            </a:extLst>
          </p:cNvPr>
          <p:cNvCxnSpPr/>
          <p:nvPr/>
        </p:nvCxnSpPr>
        <p:spPr>
          <a:xfrm>
            <a:off x="6850738" y="40933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CF7A57-8BF7-40D9-9520-02BB57CDA594}"/>
              </a:ext>
            </a:extLst>
          </p:cNvPr>
          <p:cNvCxnSpPr/>
          <p:nvPr/>
        </p:nvCxnSpPr>
        <p:spPr>
          <a:xfrm>
            <a:off x="6849614" y="42901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BC28717-0DC3-409C-9E78-C07D81E6D40D}"/>
              </a:ext>
            </a:extLst>
          </p:cNvPr>
          <p:cNvCxnSpPr/>
          <p:nvPr/>
        </p:nvCxnSpPr>
        <p:spPr>
          <a:xfrm>
            <a:off x="6862494" y="448139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751B77F-4A08-410D-AD75-EFC1E7C20138}"/>
              </a:ext>
            </a:extLst>
          </p:cNvPr>
          <p:cNvCxnSpPr/>
          <p:nvPr/>
        </p:nvCxnSpPr>
        <p:spPr>
          <a:xfrm>
            <a:off x="6850738" y="46888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1CE645D-D897-4BEC-8A7C-CE6D32FC96F4}"/>
              </a:ext>
            </a:extLst>
          </p:cNvPr>
          <p:cNvCxnSpPr/>
          <p:nvPr/>
        </p:nvCxnSpPr>
        <p:spPr>
          <a:xfrm>
            <a:off x="762021" y="7653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65C792E-DF9E-4780-B684-6B9231378F7F}"/>
              </a:ext>
            </a:extLst>
          </p:cNvPr>
          <p:cNvCxnSpPr/>
          <p:nvPr/>
        </p:nvCxnSpPr>
        <p:spPr>
          <a:xfrm>
            <a:off x="757169" y="94605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582E19-A7A5-4296-AE56-A1485409FBF2}"/>
              </a:ext>
            </a:extLst>
          </p:cNvPr>
          <p:cNvCxnSpPr/>
          <p:nvPr/>
        </p:nvCxnSpPr>
        <p:spPr>
          <a:xfrm>
            <a:off x="804085" y="117997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4C2A538-BF1C-4642-9799-427360BEF9CA}"/>
              </a:ext>
            </a:extLst>
          </p:cNvPr>
          <p:cNvCxnSpPr/>
          <p:nvPr/>
        </p:nvCxnSpPr>
        <p:spPr>
          <a:xfrm>
            <a:off x="772649" y="527156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9214D04-18B9-4B3D-BD20-D9A079CF7627}"/>
              </a:ext>
            </a:extLst>
          </p:cNvPr>
          <p:cNvCxnSpPr>
            <a:cxnSpLocks/>
          </p:cNvCxnSpPr>
          <p:nvPr/>
        </p:nvCxnSpPr>
        <p:spPr>
          <a:xfrm flipV="1">
            <a:off x="2971800" y="265814"/>
            <a:ext cx="3035595" cy="64064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7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D4F1D9-DE00-46AC-B5E7-C8EF6EFF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9" y="-15948"/>
            <a:ext cx="2513217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CFCB3-EA6E-4925-B732-6F441FF31641}"/>
              </a:ext>
            </a:extLst>
          </p:cNvPr>
          <p:cNvSpPr txBox="1"/>
          <p:nvPr/>
        </p:nvSpPr>
        <p:spPr>
          <a:xfrm>
            <a:off x="2845653" y="1179970"/>
            <a:ext cx="143821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GEOMINQ, NORM</a:t>
            </a:r>
          </a:p>
          <a:p>
            <a:r>
              <a:rPr lang="en-SG" sz="1800" dirty="0"/>
              <a:t>#Non Salient = 4</a:t>
            </a:r>
          </a:p>
          <a:p>
            <a:r>
              <a:rPr lang="en-SG" sz="1800" dirty="0"/>
              <a:t>#Dual Loading = 1</a:t>
            </a:r>
            <a:endParaRPr lang="en-US" sz="18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EF64A-EDD2-447D-85AB-84D308952371}"/>
              </a:ext>
            </a:extLst>
          </p:cNvPr>
          <p:cNvCxnSpPr/>
          <p:nvPr/>
        </p:nvCxnSpPr>
        <p:spPr>
          <a:xfrm>
            <a:off x="2228850" y="38784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7BBD60-54F3-4522-AC8B-2BA15AF16FF4}"/>
              </a:ext>
            </a:extLst>
          </p:cNvPr>
          <p:cNvCxnSpPr/>
          <p:nvPr/>
        </p:nvCxnSpPr>
        <p:spPr>
          <a:xfrm>
            <a:off x="2228850" y="116909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6D65BE-F71A-4A74-9C38-6D34BF00AF36}"/>
              </a:ext>
            </a:extLst>
          </p:cNvPr>
          <p:cNvCxnSpPr/>
          <p:nvPr/>
        </p:nvCxnSpPr>
        <p:spPr>
          <a:xfrm>
            <a:off x="804087" y="13713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C17A99-0347-48CA-B94D-9987AB510F0F}"/>
              </a:ext>
            </a:extLst>
          </p:cNvPr>
          <p:cNvCxnSpPr/>
          <p:nvPr/>
        </p:nvCxnSpPr>
        <p:spPr>
          <a:xfrm>
            <a:off x="2229316" y="15627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F90F-CEFA-4EC3-A56A-565EC9560B93}"/>
              </a:ext>
            </a:extLst>
          </p:cNvPr>
          <p:cNvCxnSpPr/>
          <p:nvPr/>
        </p:nvCxnSpPr>
        <p:spPr>
          <a:xfrm>
            <a:off x="804087" y="1754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A15C2C-044D-490C-B8DA-138C928A9672}"/>
              </a:ext>
            </a:extLst>
          </p:cNvPr>
          <p:cNvCxnSpPr/>
          <p:nvPr/>
        </p:nvCxnSpPr>
        <p:spPr>
          <a:xfrm>
            <a:off x="2228849" y="21528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461A64-16F4-439F-9216-10B17B30D994}"/>
              </a:ext>
            </a:extLst>
          </p:cNvPr>
          <p:cNvCxnSpPr/>
          <p:nvPr/>
        </p:nvCxnSpPr>
        <p:spPr>
          <a:xfrm>
            <a:off x="804086" y="23375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B36D4A-C1FF-440F-B0B1-85395A746ABD}"/>
              </a:ext>
            </a:extLst>
          </p:cNvPr>
          <p:cNvCxnSpPr/>
          <p:nvPr/>
        </p:nvCxnSpPr>
        <p:spPr>
          <a:xfrm>
            <a:off x="841766" y="254093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DA91E6-B8D3-44EE-9BA6-2DB2C56C9194}"/>
              </a:ext>
            </a:extLst>
          </p:cNvPr>
          <p:cNvCxnSpPr/>
          <p:nvPr/>
        </p:nvCxnSpPr>
        <p:spPr>
          <a:xfrm>
            <a:off x="852864" y="27323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7BBF31-D580-4792-A240-D29AB7F79A05}"/>
              </a:ext>
            </a:extLst>
          </p:cNvPr>
          <p:cNvCxnSpPr/>
          <p:nvPr/>
        </p:nvCxnSpPr>
        <p:spPr>
          <a:xfrm>
            <a:off x="804086" y="293978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515A88-2EAB-486D-8CC7-3665F9BC0DE2}"/>
              </a:ext>
            </a:extLst>
          </p:cNvPr>
          <p:cNvCxnSpPr/>
          <p:nvPr/>
        </p:nvCxnSpPr>
        <p:spPr>
          <a:xfrm>
            <a:off x="804085" y="312585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DD0D08-8005-4D97-A922-B3833C340466}"/>
              </a:ext>
            </a:extLst>
          </p:cNvPr>
          <p:cNvCxnSpPr/>
          <p:nvPr/>
        </p:nvCxnSpPr>
        <p:spPr>
          <a:xfrm>
            <a:off x="804085" y="33119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418900-373E-46EF-A44F-3B0EA2B0E65D}"/>
              </a:ext>
            </a:extLst>
          </p:cNvPr>
          <p:cNvCxnSpPr/>
          <p:nvPr/>
        </p:nvCxnSpPr>
        <p:spPr>
          <a:xfrm>
            <a:off x="804085" y="350331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5E61636-7A20-443A-A85B-11FF5AA0EBB2}"/>
              </a:ext>
            </a:extLst>
          </p:cNvPr>
          <p:cNvCxnSpPr/>
          <p:nvPr/>
        </p:nvCxnSpPr>
        <p:spPr>
          <a:xfrm>
            <a:off x="804085" y="36946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13FA92-3A38-474A-8AEA-D685F1E6BFB5}"/>
              </a:ext>
            </a:extLst>
          </p:cNvPr>
          <p:cNvCxnSpPr/>
          <p:nvPr/>
        </p:nvCxnSpPr>
        <p:spPr>
          <a:xfrm>
            <a:off x="841765" y="390203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A080AB7-48F9-4A22-894F-086B980EBE96}"/>
              </a:ext>
            </a:extLst>
          </p:cNvPr>
          <p:cNvCxnSpPr/>
          <p:nvPr/>
        </p:nvCxnSpPr>
        <p:spPr>
          <a:xfrm>
            <a:off x="804085" y="409341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9C6935-1C66-4E02-AE8C-4372CC3B4A17}"/>
              </a:ext>
            </a:extLst>
          </p:cNvPr>
          <p:cNvCxnSpPr/>
          <p:nvPr/>
        </p:nvCxnSpPr>
        <p:spPr>
          <a:xfrm>
            <a:off x="809865" y="42901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537EE67-283F-4D5C-A4A3-4F8D9627F502}"/>
              </a:ext>
            </a:extLst>
          </p:cNvPr>
          <p:cNvCxnSpPr/>
          <p:nvPr/>
        </p:nvCxnSpPr>
        <p:spPr>
          <a:xfrm>
            <a:off x="804085" y="44708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B46430-AC59-4D06-946F-0F12DF05CC18}"/>
              </a:ext>
            </a:extLst>
          </p:cNvPr>
          <p:cNvCxnSpPr/>
          <p:nvPr/>
        </p:nvCxnSpPr>
        <p:spPr>
          <a:xfrm>
            <a:off x="809865" y="46888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D6727F-3768-407C-B61C-0CC2D6282EA7}"/>
              </a:ext>
            </a:extLst>
          </p:cNvPr>
          <p:cNvCxnSpPr/>
          <p:nvPr/>
        </p:nvCxnSpPr>
        <p:spPr>
          <a:xfrm>
            <a:off x="1495199" y="48802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BB3B9C-D403-4D0B-AEC3-99E188C84B07}"/>
              </a:ext>
            </a:extLst>
          </p:cNvPr>
          <p:cNvCxnSpPr/>
          <p:nvPr/>
        </p:nvCxnSpPr>
        <p:spPr>
          <a:xfrm>
            <a:off x="1495199" y="508224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6C6C8D1-8697-437F-858F-EF525E64141E}"/>
              </a:ext>
            </a:extLst>
          </p:cNvPr>
          <p:cNvCxnSpPr/>
          <p:nvPr/>
        </p:nvCxnSpPr>
        <p:spPr>
          <a:xfrm>
            <a:off x="1495199" y="545970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DEA396-E2E4-4D6C-90E3-C66BB1E6FE52}"/>
              </a:ext>
            </a:extLst>
          </p:cNvPr>
          <p:cNvCxnSpPr/>
          <p:nvPr/>
        </p:nvCxnSpPr>
        <p:spPr>
          <a:xfrm>
            <a:off x="1495198" y="564577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CF44F0-3592-4587-BE17-47199A75EFA9}"/>
              </a:ext>
            </a:extLst>
          </p:cNvPr>
          <p:cNvCxnSpPr/>
          <p:nvPr/>
        </p:nvCxnSpPr>
        <p:spPr>
          <a:xfrm>
            <a:off x="1495199" y="584247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219E76-763F-4D5E-9D1E-5D882C4677D9}"/>
              </a:ext>
            </a:extLst>
          </p:cNvPr>
          <p:cNvCxnSpPr/>
          <p:nvPr/>
        </p:nvCxnSpPr>
        <p:spPr>
          <a:xfrm>
            <a:off x="1495198" y="625736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0EB624E-5BC3-480D-92BD-1FCBA9C93992}"/>
              </a:ext>
            </a:extLst>
          </p:cNvPr>
          <p:cNvCxnSpPr/>
          <p:nvPr/>
        </p:nvCxnSpPr>
        <p:spPr>
          <a:xfrm>
            <a:off x="1532412" y="64378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8C2482-8650-48A5-9FBE-29DC3345B2D9}"/>
              </a:ext>
            </a:extLst>
          </p:cNvPr>
          <p:cNvCxnSpPr/>
          <p:nvPr/>
        </p:nvCxnSpPr>
        <p:spPr>
          <a:xfrm>
            <a:off x="1548360" y="680472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F85AF9A-2FE4-40F8-9E19-141AB072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58" y="132179"/>
            <a:ext cx="2541834" cy="962711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1CE645D-D897-4BEC-8A7C-CE6D32FC96F4}"/>
              </a:ext>
            </a:extLst>
          </p:cNvPr>
          <p:cNvCxnSpPr/>
          <p:nvPr/>
        </p:nvCxnSpPr>
        <p:spPr>
          <a:xfrm>
            <a:off x="762021" y="7653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65C792E-DF9E-4780-B684-6B9231378F7F}"/>
              </a:ext>
            </a:extLst>
          </p:cNvPr>
          <p:cNvCxnSpPr/>
          <p:nvPr/>
        </p:nvCxnSpPr>
        <p:spPr>
          <a:xfrm>
            <a:off x="757169" y="94605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582E19-A7A5-4296-AE56-A1485409FBF2}"/>
              </a:ext>
            </a:extLst>
          </p:cNvPr>
          <p:cNvCxnSpPr/>
          <p:nvPr/>
        </p:nvCxnSpPr>
        <p:spPr>
          <a:xfrm>
            <a:off x="804085" y="117997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4C2A538-BF1C-4642-9799-427360BEF9CA}"/>
              </a:ext>
            </a:extLst>
          </p:cNvPr>
          <p:cNvCxnSpPr/>
          <p:nvPr/>
        </p:nvCxnSpPr>
        <p:spPr>
          <a:xfrm>
            <a:off x="772649" y="527156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1DBA443-E4A5-400B-801A-C86E02F759DC}"/>
              </a:ext>
            </a:extLst>
          </p:cNvPr>
          <p:cNvSpPr txBox="1"/>
          <p:nvPr/>
        </p:nvSpPr>
        <p:spPr>
          <a:xfrm>
            <a:off x="4918058" y="4202560"/>
            <a:ext cx="2924198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dirty="0"/>
              <a:t>ความหมายองค์ประกอบ</a:t>
            </a:r>
            <a:r>
              <a:rPr lang="en-SG" sz="2000" dirty="0"/>
              <a:t> </a:t>
            </a:r>
            <a:endParaRPr lang="th-TH" sz="2000" dirty="0"/>
          </a:p>
          <a:p>
            <a:pPr marL="514350" indent="-514350">
              <a:buAutoNum type="arabicPeriod"/>
            </a:pPr>
            <a:r>
              <a:rPr lang="th-TH" sz="2000" dirty="0"/>
              <a:t>ระบบการบำบัดที่มีประสิทธิภาพ</a:t>
            </a:r>
          </a:p>
          <a:p>
            <a:pPr marL="514350" indent="-514350">
              <a:buAutoNum type="arabicPeriod"/>
            </a:pPr>
            <a:r>
              <a:rPr lang="th-TH" sz="2000" dirty="0"/>
              <a:t>สถานที่เหมาะสม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เจ้าหน้าที่เอาใจใส่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80608B-344D-47E7-9671-9D8027BC36B7}"/>
              </a:ext>
            </a:extLst>
          </p:cNvPr>
          <p:cNvSpPr txBox="1"/>
          <p:nvPr/>
        </p:nvSpPr>
        <p:spPr>
          <a:xfrm>
            <a:off x="4814382" y="5579419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/>
              <a:t>%Variance Explained = </a:t>
            </a:r>
            <a:r>
              <a:rPr lang="en-US" sz="2000" dirty="0"/>
              <a:t>4</a:t>
            </a:r>
            <a:r>
              <a:rPr lang="en-SG" sz="2000" dirty="0"/>
              <a:t>4</a:t>
            </a:r>
            <a:r>
              <a:rPr lang="en-US" sz="2000" dirty="0"/>
              <a:t>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C067967-8582-4A61-8300-A74A75015027}"/>
              </a:ext>
            </a:extLst>
          </p:cNvPr>
          <p:cNvSpPr txBox="1"/>
          <p:nvPr/>
        </p:nvSpPr>
        <p:spPr>
          <a:xfrm>
            <a:off x="4814382" y="3210982"/>
            <a:ext cx="3789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จากผลการหมุนองค์ประกอบ เลือกวิธี</a:t>
            </a:r>
            <a:br>
              <a:rPr lang="th-TH" dirty="0"/>
            </a:br>
            <a:r>
              <a:rPr lang="en-SG" dirty="0"/>
              <a:t>Normalized </a:t>
            </a:r>
            <a:r>
              <a:rPr lang="en-SG" dirty="0" err="1"/>
              <a:t>Geomin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8A63B4-C6C2-4632-BDE3-B66A14E7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62" y="0"/>
            <a:ext cx="318743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2F7-B3BD-4BAB-9B7F-EA14E34FBDB6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6512837" y="138182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7BA250-3C17-49C0-B003-AAE4851222D5}"/>
              </a:ext>
            </a:extLst>
          </p:cNvPr>
          <p:cNvCxnSpPr/>
          <p:nvPr/>
        </p:nvCxnSpPr>
        <p:spPr>
          <a:xfrm>
            <a:off x="7926967" y="158384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35B63B-3577-403E-A3ED-10F577FD0091}"/>
              </a:ext>
            </a:extLst>
          </p:cNvPr>
          <p:cNvCxnSpPr/>
          <p:nvPr/>
        </p:nvCxnSpPr>
        <p:spPr>
          <a:xfrm>
            <a:off x="6512837" y="17592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17530E5-BB24-494F-89FF-8E456EA1754A}"/>
              </a:ext>
            </a:extLst>
          </p:cNvPr>
          <p:cNvCxnSpPr/>
          <p:nvPr/>
        </p:nvCxnSpPr>
        <p:spPr>
          <a:xfrm>
            <a:off x="7926967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5979A2-289A-4DCC-9768-F2422E36DA4B}"/>
              </a:ext>
            </a:extLst>
          </p:cNvPr>
          <p:cNvCxnSpPr/>
          <p:nvPr/>
        </p:nvCxnSpPr>
        <p:spPr>
          <a:xfrm>
            <a:off x="6512837" y="234938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80BD98-2682-403F-ADE3-F888B83C5732}"/>
              </a:ext>
            </a:extLst>
          </p:cNvPr>
          <p:cNvCxnSpPr/>
          <p:nvPr/>
        </p:nvCxnSpPr>
        <p:spPr>
          <a:xfrm>
            <a:off x="6512837" y="25354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8522B0-9E4A-4037-954E-9DEC8CC3E442}"/>
              </a:ext>
            </a:extLst>
          </p:cNvPr>
          <p:cNvCxnSpPr/>
          <p:nvPr/>
        </p:nvCxnSpPr>
        <p:spPr>
          <a:xfrm>
            <a:off x="6512837" y="273215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E8D40DC-4F45-4CE2-A585-38471853ED58}"/>
              </a:ext>
            </a:extLst>
          </p:cNvPr>
          <p:cNvCxnSpPr/>
          <p:nvPr/>
        </p:nvCxnSpPr>
        <p:spPr>
          <a:xfrm>
            <a:off x="6512837" y="29341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D04E60-73A6-475A-A0BF-A00590A04E97}"/>
              </a:ext>
            </a:extLst>
          </p:cNvPr>
          <p:cNvCxnSpPr/>
          <p:nvPr/>
        </p:nvCxnSpPr>
        <p:spPr>
          <a:xfrm>
            <a:off x="6512837" y="33275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166A842-3E22-49E8-918A-B1B5E3BA4547}"/>
              </a:ext>
            </a:extLst>
          </p:cNvPr>
          <p:cNvCxnSpPr/>
          <p:nvPr/>
        </p:nvCxnSpPr>
        <p:spPr>
          <a:xfrm>
            <a:off x="6512837" y="35136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A229E5-0D59-4C1B-B567-7341E64CCA1A}"/>
              </a:ext>
            </a:extLst>
          </p:cNvPr>
          <p:cNvCxnSpPr/>
          <p:nvPr/>
        </p:nvCxnSpPr>
        <p:spPr>
          <a:xfrm>
            <a:off x="6512837" y="371035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27901A-3A60-4AFC-969D-2717AD84D05F}"/>
              </a:ext>
            </a:extLst>
          </p:cNvPr>
          <p:cNvCxnSpPr/>
          <p:nvPr/>
        </p:nvCxnSpPr>
        <p:spPr>
          <a:xfrm>
            <a:off x="6512837" y="409312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64135D1-81C2-44EA-9E96-5AFDAD0AEFF2}"/>
              </a:ext>
            </a:extLst>
          </p:cNvPr>
          <p:cNvCxnSpPr/>
          <p:nvPr/>
        </p:nvCxnSpPr>
        <p:spPr>
          <a:xfrm>
            <a:off x="7225219" y="48852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110582E-6A61-451D-858B-F9AB506CEE10}"/>
              </a:ext>
            </a:extLst>
          </p:cNvPr>
          <p:cNvCxnSpPr/>
          <p:nvPr/>
        </p:nvCxnSpPr>
        <p:spPr>
          <a:xfrm>
            <a:off x="7198637" y="508726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BFDFA6-94D5-47F0-BBFA-42A292AC15FE}"/>
              </a:ext>
            </a:extLst>
          </p:cNvPr>
          <p:cNvCxnSpPr/>
          <p:nvPr/>
        </p:nvCxnSpPr>
        <p:spPr>
          <a:xfrm>
            <a:off x="7225219" y="54647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83475D-18D7-4794-AAD9-38DE92C0D558}"/>
              </a:ext>
            </a:extLst>
          </p:cNvPr>
          <p:cNvCxnSpPr/>
          <p:nvPr/>
        </p:nvCxnSpPr>
        <p:spPr>
          <a:xfrm>
            <a:off x="7225219" y="565611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3F6AFA4-6ADB-48CB-9845-5E6F88AEB7A6}"/>
              </a:ext>
            </a:extLst>
          </p:cNvPr>
          <p:cNvCxnSpPr/>
          <p:nvPr/>
        </p:nvCxnSpPr>
        <p:spPr>
          <a:xfrm>
            <a:off x="7225219" y="5858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C1A1450-F281-4B7A-93D2-64914D27FCF6}"/>
              </a:ext>
            </a:extLst>
          </p:cNvPr>
          <p:cNvCxnSpPr/>
          <p:nvPr/>
        </p:nvCxnSpPr>
        <p:spPr>
          <a:xfrm>
            <a:off x="7225219" y="623558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631B7-7820-44FF-A7E2-207AD12FCC6A}"/>
              </a:ext>
            </a:extLst>
          </p:cNvPr>
          <p:cNvCxnSpPr/>
          <p:nvPr/>
        </p:nvCxnSpPr>
        <p:spPr>
          <a:xfrm>
            <a:off x="7225219" y="642697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2B18233-6826-45C2-9CA3-5BAB494A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0"/>
            <a:ext cx="3215798" cy="6858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7D0C79-D3EE-4FDB-9ABF-2F3C2E5BB952}"/>
              </a:ext>
            </a:extLst>
          </p:cNvPr>
          <p:cNvCxnSpPr/>
          <p:nvPr/>
        </p:nvCxnSpPr>
        <p:spPr>
          <a:xfrm>
            <a:off x="755307" y="37704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C916BD-22B3-48D7-9F2D-F3E63D8AA55C}"/>
              </a:ext>
            </a:extLst>
          </p:cNvPr>
          <p:cNvCxnSpPr/>
          <p:nvPr/>
        </p:nvCxnSpPr>
        <p:spPr>
          <a:xfrm>
            <a:off x="755307" y="11638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FC1F39-8496-4237-B1DD-AEA894532E8E}"/>
              </a:ext>
            </a:extLst>
          </p:cNvPr>
          <p:cNvCxnSpPr/>
          <p:nvPr/>
        </p:nvCxnSpPr>
        <p:spPr>
          <a:xfrm>
            <a:off x="691044" y="13707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F734D4-D4F4-4211-B486-ABF53996A382}"/>
              </a:ext>
            </a:extLst>
          </p:cNvPr>
          <p:cNvCxnSpPr/>
          <p:nvPr/>
        </p:nvCxnSpPr>
        <p:spPr>
          <a:xfrm>
            <a:off x="755306" y="17592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642086-FD2B-48BD-A42F-BAF32981407A}"/>
              </a:ext>
            </a:extLst>
          </p:cNvPr>
          <p:cNvCxnSpPr/>
          <p:nvPr/>
        </p:nvCxnSpPr>
        <p:spPr>
          <a:xfrm>
            <a:off x="755306" y="21420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2B9DB1-0B0B-455B-B260-17338FCC8370}"/>
              </a:ext>
            </a:extLst>
          </p:cNvPr>
          <p:cNvCxnSpPr/>
          <p:nvPr/>
        </p:nvCxnSpPr>
        <p:spPr>
          <a:xfrm>
            <a:off x="755305" y="234938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4646A5-D44F-4B1D-BBDF-FD81B3DF052D}"/>
              </a:ext>
            </a:extLst>
          </p:cNvPr>
          <p:cNvCxnSpPr/>
          <p:nvPr/>
        </p:nvCxnSpPr>
        <p:spPr>
          <a:xfrm>
            <a:off x="728255" y="255099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E89979-AD60-43D9-A817-07E9C0C75CED}"/>
              </a:ext>
            </a:extLst>
          </p:cNvPr>
          <p:cNvCxnSpPr/>
          <p:nvPr/>
        </p:nvCxnSpPr>
        <p:spPr>
          <a:xfrm>
            <a:off x="722469" y="274197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FEE2EB-2C37-4EBC-9C35-92C128811484}"/>
              </a:ext>
            </a:extLst>
          </p:cNvPr>
          <p:cNvCxnSpPr/>
          <p:nvPr/>
        </p:nvCxnSpPr>
        <p:spPr>
          <a:xfrm>
            <a:off x="728254" y="29341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0C5186-C4E0-4248-BB2F-6EA52821D307}"/>
              </a:ext>
            </a:extLst>
          </p:cNvPr>
          <p:cNvCxnSpPr/>
          <p:nvPr/>
        </p:nvCxnSpPr>
        <p:spPr>
          <a:xfrm>
            <a:off x="722469" y="33275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5BB293-28D9-40BD-B6BC-5B914B9FEEC6}"/>
              </a:ext>
            </a:extLst>
          </p:cNvPr>
          <p:cNvCxnSpPr/>
          <p:nvPr/>
        </p:nvCxnSpPr>
        <p:spPr>
          <a:xfrm>
            <a:off x="722469" y="35136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22D45C-2C7E-441F-8A35-FCF05042736A}"/>
              </a:ext>
            </a:extLst>
          </p:cNvPr>
          <p:cNvCxnSpPr/>
          <p:nvPr/>
        </p:nvCxnSpPr>
        <p:spPr>
          <a:xfrm>
            <a:off x="722469" y="371035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FFBC7B-0E2D-4472-899C-9418546F1C00}"/>
              </a:ext>
            </a:extLst>
          </p:cNvPr>
          <p:cNvCxnSpPr/>
          <p:nvPr/>
        </p:nvCxnSpPr>
        <p:spPr>
          <a:xfrm>
            <a:off x="722468" y="410334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46C8CA-FA38-4971-B208-60BC37D0AD33}"/>
              </a:ext>
            </a:extLst>
          </p:cNvPr>
          <p:cNvCxnSpPr/>
          <p:nvPr/>
        </p:nvCxnSpPr>
        <p:spPr>
          <a:xfrm>
            <a:off x="722468" y="528356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CB854B-E27F-418A-BB0C-A6C4BDFACFC0}"/>
              </a:ext>
            </a:extLst>
          </p:cNvPr>
          <p:cNvCxnSpPr/>
          <p:nvPr/>
        </p:nvCxnSpPr>
        <p:spPr>
          <a:xfrm>
            <a:off x="691044" y="664984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9CD1FF-EC72-4058-ADE7-D0FE963303DB}"/>
              </a:ext>
            </a:extLst>
          </p:cNvPr>
          <p:cNvCxnSpPr/>
          <p:nvPr/>
        </p:nvCxnSpPr>
        <p:spPr>
          <a:xfrm>
            <a:off x="1460300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9165C9-A524-44B3-A38B-D542F92B6037}"/>
              </a:ext>
            </a:extLst>
          </p:cNvPr>
          <p:cNvCxnSpPr/>
          <p:nvPr/>
        </p:nvCxnSpPr>
        <p:spPr>
          <a:xfrm>
            <a:off x="1448063" y="313619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291F33-8C40-4ECE-B8B6-3039515C0B01}"/>
              </a:ext>
            </a:extLst>
          </p:cNvPr>
          <p:cNvCxnSpPr/>
          <p:nvPr/>
        </p:nvCxnSpPr>
        <p:spPr>
          <a:xfrm>
            <a:off x="1460299" y="43057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223D5D8-D3FB-41BB-A602-BFBA9B29652E}"/>
              </a:ext>
            </a:extLst>
          </p:cNvPr>
          <p:cNvCxnSpPr/>
          <p:nvPr/>
        </p:nvCxnSpPr>
        <p:spPr>
          <a:xfrm>
            <a:off x="1448062" y="56557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A607F7-AECD-4CBD-9039-AD4214DC656F}"/>
              </a:ext>
            </a:extLst>
          </p:cNvPr>
          <p:cNvCxnSpPr/>
          <p:nvPr/>
        </p:nvCxnSpPr>
        <p:spPr>
          <a:xfrm>
            <a:off x="1460298" y="681996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93BD0E-7FD4-473E-B25A-F0B5487B238D}"/>
              </a:ext>
            </a:extLst>
          </p:cNvPr>
          <p:cNvCxnSpPr/>
          <p:nvPr/>
        </p:nvCxnSpPr>
        <p:spPr>
          <a:xfrm>
            <a:off x="2135466" y="48852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F6AE22-4079-40AB-86F2-6B3850339798}"/>
              </a:ext>
            </a:extLst>
          </p:cNvPr>
          <p:cNvCxnSpPr/>
          <p:nvPr/>
        </p:nvCxnSpPr>
        <p:spPr>
          <a:xfrm>
            <a:off x="2140782" y="545899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5E8C9F8-6FB7-4101-87EA-52FB64623520}"/>
              </a:ext>
            </a:extLst>
          </p:cNvPr>
          <p:cNvCxnSpPr/>
          <p:nvPr/>
        </p:nvCxnSpPr>
        <p:spPr>
          <a:xfrm>
            <a:off x="2135466" y="56557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43344CA-526E-4A4F-AC20-A9020D5D9485}"/>
              </a:ext>
            </a:extLst>
          </p:cNvPr>
          <p:cNvCxnSpPr/>
          <p:nvPr/>
        </p:nvCxnSpPr>
        <p:spPr>
          <a:xfrm>
            <a:off x="2135466" y="5858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9C854CE-927C-454B-A5E3-00F3B8B1A3E2}"/>
              </a:ext>
            </a:extLst>
          </p:cNvPr>
          <p:cNvCxnSpPr/>
          <p:nvPr/>
        </p:nvCxnSpPr>
        <p:spPr>
          <a:xfrm>
            <a:off x="2135465" y="623558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54F46-57C9-4386-8375-FD6490CA1981}"/>
              </a:ext>
            </a:extLst>
          </p:cNvPr>
          <p:cNvCxnSpPr/>
          <p:nvPr/>
        </p:nvCxnSpPr>
        <p:spPr>
          <a:xfrm>
            <a:off x="2135465" y="645845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02DD04-9B92-4850-BB92-193C3E5DF2AA}"/>
              </a:ext>
            </a:extLst>
          </p:cNvPr>
          <p:cNvCxnSpPr/>
          <p:nvPr/>
        </p:nvCxnSpPr>
        <p:spPr>
          <a:xfrm>
            <a:off x="2853162" y="154090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9EDECF-9599-4FC0-AC1A-C9C999B8D010}"/>
              </a:ext>
            </a:extLst>
          </p:cNvPr>
          <p:cNvCxnSpPr/>
          <p:nvPr/>
        </p:nvCxnSpPr>
        <p:spPr>
          <a:xfrm>
            <a:off x="2853161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75D5A12-B779-4287-B194-0C569A46AA73}"/>
              </a:ext>
            </a:extLst>
          </p:cNvPr>
          <p:cNvSpPr txBox="1"/>
          <p:nvPr/>
        </p:nvSpPr>
        <p:spPr>
          <a:xfrm>
            <a:off x="3446862" y="1079235"/>
            <a:ext cx="143821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GEOMINQ</a:t>
            </a:r>
          </a:p>
          <a:p>
            <a:r>
              <a:rPr lang="en-SG" sz="1800" dirty="0"/>
              <a:t>#Non Salient = 8</a:t>
            </a:r>
          </a:p>
          <a:p>
            <a:r>
              <a:rPr lang="en-SG" sz="1800" dirty="0"/>
              <a:t>#Dual Loading = 1</a:t>
            </a:r>
            <a:endParaRPr lang="en-US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0EA722-7C36-4D1D-BC17-A108B198123A}"/>
              </a:ext>
            </a:extLst>
          </p:cNvPr>
          <p:cNvSpPr txBox="1"/>
          <p:nvPr/>
        </p:nvSpPr>
        <p:spPr>
          <a:xfrm>
            <a:off x="4399442" y="4583557"/>
            <a:ext cx="144783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QUARTIMIN</a:t>
            </a:r>
          </a:p>
          <a:p>
            <a:r>
              <a:rPr lang="en-SG" sz="1800" dirty="0"/>
              <a:t>#Non Salient = 15</a:t>
            </a:r>
          </a:p>
          <a:p>
            <a:r>
              <a:rPr lang="en-SG" sz="1800" dirty="0"/>
              <a:t>#Dual Loading = 0</a:t>
            </a:r>
          </a:p>
          <a:p>
            <a:r>
              <a:rPr lang="th-TH" sz="1800" dirty="0"/>
              <a:t>องค์ประกอบสุดท้าย</a:t>
            </a:r>
            <a:br>
              <a:rPr lang="en-SG" sz="1800" dirty="0"/>
            </a:br>
            <a:r>
              <a:rPr lang="th-TH" sz="1800" dirty="0"/>
              <a:t>ไม่มี </a:t>
            </a:r>
            <a:r>
              <a:rPr lang="en-SG" sz="1800" dirty="0"/>
              <a:t>Salient Item</a:t>
            </a:r>
            <a:endParaRPr lang="en-US" sz="18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CDC262A-56FB-4D7B-B998-2FB0EB8C434F}"/>
              </a:ext>
            </a:extLst>
          </p:cNvPr>
          <p:cNvCxnSpPr>
            <a:cxnSpLocks/>
          </p:cNvCxnSpPr>
          <p:nvPr/>
        </p:nvCxnSpPr>
        <p:spPr>
          <a:xfrm flipV="1">
            <a:off x="3492418" y="136524"/>
            <a:ext cx="2306648" cy="65133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57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404C03-F611-4DFF-8A91-321BC10D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1" y="0"/>
            <a:ext cx="319210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597DC-80F1-42E1-A2CB-A68DD553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193" y="0"/>
            <a:ext cx="322172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6464989" y="13707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7BA250-3C17-49C0-B003-AAE4851222D5}"/>
              </a:ext>
            </a:extLst>
          </p:cNvPr>
          <p:cNvCxnSpPr/>
          <p:nvPr/>
        </p:nvCxnSpPr>
        <p:spPr>
          <a:xfrm>
            <a:off x="7889752" y="15785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35B63B-3577-403E-A3ED-10F577FD0091}"/>
              </a:ext>
            </a:extLst>
          </p:cNvPr>
          <p:cNvCxnSpPr/>
          <p:nvPr/>
        </p:nvCxnSpPr>
        <p:spPr>
          <a:xfrm>
            <a:off x="6502205" y="17592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17530E5-BB24-494F-89FF-8E456EA1754A}"/>
              </a:ext>
            </a:extLst>
          </p:cNvPr>
          <p:cNvCxnSpPr/>
          <p:nvPr/>
        </p:nvCxnSpPr>
        <p:spPr>
          <a:xfrm>
            <a:off x="7889752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5979A2-289A-4DCC-9768-F2422E36DA4B}"/>
              </a:ext>
            </a:extLst>
          </p:cNvPr>
          <p:cNvCxnSpPr/>
          <p:nvPr/>
        </p:nvCxnSpPr>
        <p:spPr>
          <a:xfrm>
            <a:off x="6512837" y="234938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80BD98-2682-403F-ADE3-F888B83C5732}"/>
              </a:ext>
            </a:extLst>
          </p:cNvPr>
          <p:cNvCxnSpPr/>
          <p:nvPr/>
        </p:nvCxnSpPr>
        <p:spPr>
          <a:xfrm>
            <a:off x="6512837" y="25354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8522B0-9E4A-4037-954E-9DEC8CC3E442}"/>
              </a:ext>
            </a:extLst>
          </p:cNvPr>
          <p:cNvCxnSpPr/>
          <p:nvPr/>
        </p:nvCxnSpPr>
        <p:spPr>
          <a:xfrm>
            <a:off x="6512837" y="273215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E8D40DC-4F45-4CE2-A585-38471853ED58}"/>
              </a:ext>
            </a:extLst>
          </p:cNvPr>
          <p:cNvCxnSpPr/>
          <p:nvPr/>
        </p:nvCxnSpPr>
        <p:spPr>
          <a:xfrm>
            <a:off x="6512837" y="29341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D04E60-73A6-475A-A0BF-A00590A04E97}"/>
              </a:ext>
            </a:extLst>
          </p:cNvPr>
          <p:cNvCxnSpPr/>
          <p:nvPr/>
        </p:nvCxnSpPr>
        <p:spPr>
          <a:xfrm>
            <a:off x="6512837" y="33275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166A842-3E22-49E8-918A-B1B5E3BA4547}"/>
              </a:ext>
            </a:extLst>
          </p:cNvPr>
          <p:cNvCxnSpPr/>
          <p:nvPr/>
        </p:nvCxnSpPr>
        <p:spPr>
          <a:xfrm>
            <a:off x="6512837" y="35136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A229E5-0D59-4C1B-B567-7341E64CCA1A}"/>
              </a:ext>
            </a:extLst>
          </p:cNvPr>
          <p:cNvCxnSpPr/>
          <p:nvPr/>
        </p:nvCxnSpPr>
        <p:spPr>
          <a:xfrm>
            <a:off x="6512837" y="371035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27901A-3A60-4AFC-969D-2717AD84D05F}"/>
              </a:ext>
            </a:extLst>
          </p:cNvPr>
          <p:cNvCxnSpPr/>
          <p:nvPr/>
        </p:nvCxnSpPr>
        <p:spPr>
          <a:xfrm>
            <a:off x="6512837" y="409312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64135D1-81C2-44EA-9E96-5AFDAD0AEFF2}"/>
              </a:ext>
            </a:extLst>
          </p:cNvPr>
          <p:cNvCxnSpPr/>
          <p:nvPr/>
        </p:nvCxnSpPr>
        <p:spPr>
          <a:xfrm>
            <a:off x="7225219" y="48852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110582E-6A61-451D-858B-F9AB506CEE10}"/>
              </a:ext>
            </a:extLst>
          </p:cNvPr>
          <p:cNvCxnSpPr/>
          <p:nvPr/>
        </p:nvCxnSpPr>
        <p:spPr>
          <a:xfrm>
            <a:off x="7198637" y="508726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BFDFA6-94D5-47F0-BBFA-42A292AC15FE}"/>
              </a:ext>
            </a:extLst>
          </p:cNvPr>
          <p:cNvCxnSpPr/>
          <p:nvPr/>
        </p:nvCxnSpPr>
        <p:spPr>
          <a:xfrm>
            <a:off x="7225219" y="54647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83475D-18D7-4794-AAD9-38DE92C0D558}"/>
              </a:ext>
            </a:extLst>
          </p:cNvPr>
          <p:cNvCxnSpPr/>
          <p:nvPr/>
        </p:nvCxnSpPr>
        <p:spPr>
          <a:xfrm>
            <a:off x="7225219" y="565611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3F6AFA4-6ADB-48CB-9845-5E6F88AEB7A6}"/>
              </a:ext>
            </a:extLst>
          </p:cNvPr>
          <p:cNvCxnSpPr/>
          <p:nvPr/>
        </p:nvCxnSpPr>
        <p:spPr>
          <a:xfrm>
            <a:off x="7225219" y="5858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C1A1450-F281-4B7A-93D2-64914D27FCF6}"/>
              </a:ext>
            </a:extLst>
          </p:cNvPr>
          <p:cNvCxnSpPr/>
          <p:nvPr/>
        </p:nvCxnSpPr>
        <p:spPr>
          <a:xfrm>
            <a:off x="7225219" y="623558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631B7-7820-44FF-A7E2-207AD12FCC6A}"/>
              </a:ext>
            </a:extLst>
          </p:cNvPr>
          <p:cNvCxnSpPr/>
          <p:nvPr/>
        </p:nvCxnSpPr>
        <p:spPr>
          <a:xfrm>
            <a:off x="7225219" y="642697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7D0C79-D3EE-4FDB-9ABF-2F3C2E5BB952}"/>
              </a:ext>
            </a:extLst>
          </p:cNvPr>
          <p:cNvCxnSpPr/>
          <p:nvPr/>
        </p:nvCxnSpPr>
        <p:spPr>
          <a:xfrm>
            <a:off x="2193477" y="39831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C916BD-22B3-48D7-9F2D-F3E63D8AA55C}"/>
              </a:ext>
            </a:extLst>
          </p:cNvPr>
          <p:cNvCxnSpPr/>
          <p:nvPr/>
        </p:nvCxnSpPr>
        <p:spPr>
          <a:xfrm>
            <a:off x="738889" y="78108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FC1F39-8496-4237-B1DD-AEA894532E8E}"/>
              </a:ext>
            </a:extLst>
          </p:cNvPr>
          <p:cNvCxnSpPr/>
          <p:nvPr/>
        </p:nvCxnSpPr>
        <p:spPr>
          <a:xfrm>
            <a:off x="2155328" y="116876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F734D4-D4F4-4211-B486-ABF53996A382}"/>
              </a:ext>
            </a:extLst>
          </p:cNvPr>
          <p:cNvCxnSpPr/>
          <p:nvPr/>
        </p:nvCxnSpPr>
        <p:spPr>
          <a:xfrm>
            <a:off x="755306" y="17592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642086-FD2B-48BD-A42F-BAF32981407A}"/>
              </a:ext>
            </a:extLst>
          </p:cNvPr>
          <p:cNvCxnSpPr/>
          <p:nvPr/>
        </p:nvCxnSpPr>
        <p:spPr>
          <a:xfrm>
            <a:off x="755306" y="21420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2B9DB1-0B0B-455B-B260-17338FCC8370}"/>
              </a:ext>
            </a:extLst>
          </p:cNvPr>
          <p:cNvCxnSpPr/>
          <p:nvPr/>
        </p:nvCxnSpPr>
        <p:spPr>
          <a:xfrm>
            <a:off x="755305" y="234938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4646A5-D44F-4B1D-BBDF-FD81B3DF052D}"/>
              </a:ext>
            </a:extLst>
          </p:cNvPr>
          <p:cNvCxnSpPr/>
          <p:nvPr/>
        </p:nvCxnSpPr>
        <p:spPr>
          <a:xfrm>
            <a:off x="728255" y="255099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E89979-AD60-43D9-A817-07E9C0C75CED}"/>
              </a:ext>
            </a:extLst>
          </p:cNvPr>
          <p:cNvCxnSpPr/>
          <p:nvPr/>
        </p:nvCxnSpPr>
        <p:spPr>
          <a:xfrm>
            <a:off x="722469" y="274197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FEE2EB-2C37-4EBC-9C35-92C128811484}"/>
              </a:ext>
            </a:extLst>
          </p:cNvPr>
          <p:cNvCxnSpPr/>
          <p:nvPr/>
        </p:nvCxnSpPr>
        <p:spPr>
          <a:xfrm>
            <a:off x="728254" y="29341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0C5186-C4E0-4248-BB2F-6EA52821D307}"/>
              </a:ext>
            </a:extLst>
          </p:cNvPr>
          <p:cNvCxnSpPr/>
          <p:nvPr/>
        </p:nvCxnSpPr>
        <p:spPr>
          <a:xfrm>
            <a:off x="722469" y="33275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5BB293-28D9-40BD-B6BC-5B914B9FEEC6}"/>
              </a:ext>
            </a:extLst>
          </p:cNvPr>
          <p:cNvCxnSpPr/>
          <p:nvPr/>
        </p:nvCxnSpPr>
        <p:spPr>
          <a:xfrm>
            <a:off x="722469" y="35136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22D45C-2C7E-441F-8A35-FCF05042736A}"/>
              </a:ext>
            </a:extLst>
          </p:cNvPr>
          <p:cNvCxnSpPr/>
          <p:nvPr/>
        </p:nvCxnSpPr>
        <p:spPr>
          <a:xfrm>
            <a:off x="722469" y="371035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FFBC7B-0E2D-4472-899C-9418546F1C00}"/>
              </a:ext>
            </a:extLst>
          </p:cNvPr>
          <p:cNvCxnSpPr/>
          <p:nvPr/>
        </p:nvCxnSpPr>
        <p:spPr>
          <a:xfrm>
            <a:off x="722468" y="410334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CB854B-E27F-418A-BB0C-A6C4BDFACFC0}"/>
              </a:ext>
            </a:extLst>
          </p:cNvPr>
          <p:cNvCxnSpPr/>
          <p:nvPr/>
        </p:nvCxnSpPr>
        <p:spPr>
          <a:xfrm>
            <a:off x="722468" y="682528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9CD1FF-EC72-4058-ADE7-D0FE963303DB}"/>
              </a:ext>
            </a:extLst>
          </p:cNvPr>
          <p:cNvCxnSpPr/>
          <p:nvPr/>
        </p:nvCxnSpPr>
        <p:spPr>
          <a:xfrm>
            <a:off x="2155328" y="216290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9165C9-A524-44B3-A38B-D542F92B6037}"/>
              </a:ext>
            </a:extLst>
          </p:cNvPr>
          <p:cNvCxnSpPr/>
          <p:nvPr/>
        </p:nvCxnSpPr>
        <p:spPr>
          <a:xfrm>
            <a:off x="724580" y="313619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291F33-8C40-4ECE-B8B6-3039515C0B01}"/>
              </a:ext>
            </a:extLst>
          </p:cNvPr>
          <p:cNvCxnSpPr/>
          <p:nvPr/>
        </p:nvCxnSpPr>
        <p:spPr>
          <a:xfrm>
            <a:off x="755304" y="45024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223D5D8-D3FB-41BB-A602-BFBA9B29652E}"/>
              </a:ext>
            </a:extLst>
          </p:cNvPr>
          <p:cNvCxnSpPr/>
          <p:nvPr/>
        </p:nvCxnSpPr>
        <p:spPr>
          <a:xfrm>
            <a:off x="1448062" y="56557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A607F7-AECD-4CBD-9039-AD4214DC656F}"/>
              </a:ext>
            </a:extLst>
          </p:cNvPr>
          <p:cNvCxnSpPr/>
          <p:nvPr/>
        </p:nvCxnSpPr>
        <p:spPr>
          <a:xfrm>
            <a:off x="1488051" y="645845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93BD0E-7FD4-473E-B25A-F0B5487B238D}"/>
              </a:ext>
            </a:extLst>
          </p:cNvPr>
          <p:cNvCxnSpPr/>
          <p:nvPr/>
        </p:nvCxnSpPr>
        <p:spPr>
          <a:xfrm>
            <a:off x="1413622" y="508726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F6AE22-4079-40AB-86F2-6B3850339798}"/>
              </a:ext>
            </a:extLst>
          </p:cNvPr>
          <p:cNvCxnSpPr/>
          <p:nvPr/>
        </p:nvCxnSpPr>
        <p:spPr>
          <a:xfrm>
            <a:off x="1448061" y="546472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9C854CE-927C-454B-A5E3-00F3B8B1A3E2}"/>
              </a:ext>
            </a:extLst>
          </p:cNvPr>
          <p:cNvCxnSpPr/>
          <p:nvPr/>
        </p:nvCxnSpPr>
        <p:spPr>
          <a:xfrm>
            <a:off x="1453611" y="623558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02DD04-9B92-4850-BB92-193C3E5DF2AA}"/>
              </a:ext>
            </a:extLst>
          </p:cNvPr>
          <p:cNvCxnSpPr/>
          <p:nvPr/>
        </p:nvCxnSpPr>
        <p:spPr>
          <a:xfrm>
            <a:off x="2155328" y="157852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9EDECF-9599-4FC0-AC1A-C9C999B8D010}"/>
              </a:ext>
            </a:extLst>
          </p:cNvPr>
          <p:cNvCxnSpPr/>
          <p:nvPr/>
        </p:nvCxnSpPr>
        <p:spPr>
          <a:xfrm>
            <a:off x="2135464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75D5A12-B779-4287-B194-0C569A46AA73}"/>
              </a:ext>
            </a:extLst>
          </p:cNvPr>
          <p:cNvSpPr txBox="1"/>
          <p:nvPr/>
        </p:nvSpPr>
        <p:spPr>
          <a:xfrm>
            <a:off x="3446862" y="1079235"/>
            <a:ext cx="144783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GEOMINQ, NORM</a:t>
            </a:r>
          </a:p>
          <a:p>
            <a:r>
              <a:rPr lang="en-SG" sz="1800" dirty="0"/>
              <a:t>#Non Salient = 8</a:t>
            </a:r>
          </a:p>
          <a:p>
            <a:r>
              <a:rPr lang="en-SG" sz="1800" dirty="0"/>
              <a:t>#Dual Loading = 1</a:t>
            </a:r>
          </a:p>
          <a:p>
            <a:r>
              <a:rPr lang="th-TH" sz="1800" dirty="0"/>
              <a:t>องค์ประกอบสุดท้าย</a:t>
            </a:r>
            <a:br>
              <a:rPr lang="en-SG" sz="1800" dirty="0"/>
            </a:br>
            <a:r>
              <a:rPr lang="th-TH" sz="1800" dirty="0"/>
              <a:t>ไม่มี </a:t>
            </a:r>
            <a:r>
              <a:rPr lang="en-SG" sz="1800" dirty="0"/>
              <a:t>Salient Item</a:t>
            </a:r>
            <a:endParaRPr lang="en-US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0EA722-7C36-4D1D-BC17-A108B198123A}"/>
              </a:ext>
            </a:extLst>
          </p:cNvPr>
          <p:cNvSpPr txBox="1"/>
          <p:nvPr/>
        </p:nvSpPr>
        <p:spPr>
          <a:xfrm>
            <a:off x="4254877" y="4583557"/>
            <a:ext cx="155202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1800" dirty="0"/>
              <a:t>QUARTIMIN, NORM</a:t>
            </a:r>
          </a:p>
          <a:p>
            <a:r>
              <a:rPr lang="en-SG" sz="1800" dirty="0"/>
              <a:t>#Non Salient = 15</a:t>
            </a:r>
          </a:p>
          <a:p>
            <a:r>
              <a:rPr lang="en-SG" sz="1800" dirty="0"/>
              <a:t>#Dual Loading = 0</a:t>
            </a:r>
          </a:p>
          <a:p>
            <a:r>
              <a:rPr lang="th-TH" sz="1800" dirty="0"/>
              <a:t>องค์ประกอบสุดท้าย</a:t>
            </a:r>
            <a:br>
              <a:rPr lang="en-SG" sz="1800" dirty="0"/>
            </a:br>
            <a:r>
              <a:rPr lang="th-TH" sz="1800" dirty="0"/>
              <a:t>ไม่มี </a:t>
            </a:r>
            <a:r>
              <a:rPr lang="en-SG" sz="1800" dirty="0"/>
              <a:t>Salient Item</a:t>
            </a:r>
            <a:endParaRPr lang="en-US" sz="18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B03B7E5-A341-42BF-B3FF-8E5056630F52}"/>
              </a:ext>
            </a:extLst>
          </p:cNvPr>
          <p:cNvCxnSpPr/>
          <p:nvPr/>
        </p:nvCxnSpPr>
        <p:spPr>
          <a:xfrm>
            <a:off x="6464989" y="781084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2FA7EAF-271E-4136-B5D0-0D522CBC1B90}"/>
              </a:ext>
            </a:extLst>
          </p:cNvPr>
          <p:cNvCxnSpPr/>
          <p:nvPr/>
        </p:nvCxnSpPr>
        <p:spPr>
          <a:xfrm>
            <a:off x="6502204" y="313619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FE5791C-7115-4D09-A489-C0A874CAC64F}"/>
              </a:ext>
            </a:extLst>
          </p:cNvPr>
          <p:cNvCxnSpPr/>
          <p:nvPr/>
        </p:nvCxnSpPr>
        <p:spPr>
          <a:xfrm>
            <a:off x="6502203" y="393363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EEB77BF-569A-4AAB-86A8-2F7AF8D8D6F9}"/>
              </a:ext>
            </a:extLst>
          </p:cNvPr>
          <p:cNvCxnSpPr/>
          <p:nvPr/>
        </p:nvCxnSpPr>
        <p:spPr>
          <a:xfrm>
            <a:off x="6464989" y="43057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AB6BEC7-A79E-4FB2-B361-9391CA5FF2A3}"/>
              </a:ext>
            </a:extLst>
          </p:cNvPr>
          <p:cNvCxnSpPr/>
          <p:nvPr/>
        </p:nvCxnSpPr>
        <p:spPr>
          <a:xfrm>
            <a:off x="6464989" y="45024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D3AA76B-3A16-4FC9-92C7-49D4C6C7A8E4}"/>
              </a:ext>
            </a:extLst>
          </p:cNvPr>
          <p:cNvCxnSpPr/>
          <p:nvPr/>
        </p:nvCxnSpPr>
        <p:spPr>
          <a:xfrm>
            <a:off x="6464989" y="469386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EE718D6-672E-4A22-BD20-3B8CF5192D5D}"/>
              </a:ext>
            </a:extLst>
          </p:cNvPr>
          <p:cNvCxnSpPr/>
          <p:nvPr/>
        </p:nvCxnSpPr>
        <p:spPr>
          <a:xfrm>
            <a:off x="738889" y="13707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1D3689C-2D63-4A0C-88CF-6582DE611C5D}"/>
              </a:ext>
            </a:extLst>
          </p:cNvPr>
          <p:cNvCxnSpPr/>
          <p:nvPr/>
        </p:nvCxnSpPr>
        <p:spPr>
          <a:xfrm>
            <a:off x="722468" y="393363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6E8C86A-6372-450A-AD2A-A88B5A61730C}"/>
              </a:ext>
            </a:extLst>
          </p:cNvPr>
          <p:cNvCxnSpPr/>
          <p:nvPr/>
        </p:nvCxnSpPr>
        <p:spPr>
          <a:xfrm>
            <a:off x="722468" y="43057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AD6B1-0809-4BBF-8319-A4D8C065F142}"/>
              </a:ext>
            </a:extLst>
          </p:cNvPr>
          <p:cNvCxnSpPr/>
          <p:nvPr/>
        </p:nvCxnSpPr>
        <p:spPr>
          <a:xfrm>
            <a:off x="738889" y="469386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8F0E9A-F635-46A2-8C23-9587D1E73A65}"/>
              </a:ext>
            </a:extLst>
          </p:cNvPr>
          <p:cNvCxnSpPr/>
          <p:nvPr/>
        </p:nvCxnSpPr>
        <p:spPr>
          <a:xfrm>
            <a:off x="1414792" y="48852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055919-C7D1-49B7-8BC6-9CD43EB7669F}"/>
              </a:ext>
            </a:extLst>
          </p:cNvPr>
          <p:cNvCxnSpPr>
            <a:cxnSpLocks/>
          </p:cNvCxnSpPr>
          <p:nvPr/>
        </p:nvCxnSpPr>
        <p:spPr>
          <a:xfrm flipV="1">
            <a:off x="3492418" y="136524"/>
            <a:ext cx="2306648" cy="65133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2F7-B3BD-4BAB-9B7F-EA14E34FBDB6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18233-6826-45C2-9CA3-5BAB494A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3215798" cy="6858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7D0C79-D3EE-4FDB-9ABF-2F3C2E5BB952}"/>
              </a:ext>
            </a:extLst>
          </p:cNvPr>
          <p:cNvCxnSpPr/>
          <p:nvPr/>
        </p:nvCxnSpPr>
        <p:spPr>
          <a:xfrm>
            <a:off x="755307" y="37704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C916BD-22B3-48D7-9F2D-F3E63D8AA55C}"/>
              </a:ext>
            </a:extLst>
          </p:cNvPr>
          <p:cNvCxnSpPr/>
          <p:nvPr/>
        </p:nvCxnSpPr>
        <p:spPr>
          <a:xfrm>
            <a:off x="755307" y="116385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FC1F39-8496-4237-B1DD-AEA894532E8E}"/>
              </a:ext>
            </a:extLst>
          </p:cNvPr>
          <p:cNvCxnSpPr/>
          <p:nvPr/>
        </p:nvCxnSpPr>
        <p:spPr>
          <a:xfrm>
            <a:off x="691044" y="13707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F734D4-D4F4-4211-B486-ABF53996A382}"/>
              </a:ext>
            </a:extLst>
          </p:cNvPr>
          <p:cNvCxnSpPr/>
          <p:nvPr/>
        </p:nvCxnSpPr>
        <p:spPr>
          <a:xfrm>
            <a:off x="755306" y="175927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642086-FD2B-48BD-A42F-BAF32981407A}"/>
              </a:ext>
            </a:extLst>
          </p:cNvPr>
          <p:cNvCxnSpPr/>
          <p:nvPr/>
        </p:nvCxnSpPr>
        <p:spPr>
          <a:xfrm>
            <a:off x="755306" y="21420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F2B9DB1-0B0B-455B-B260-17338FCC8370}"/>
              </a:ext>
            </a:extLst>
          </p:cNvPr>
          <p:cNvCxnSpPr/>
          <p:nvPr/>
        </p:nvCxnSpPr>
        <p:spPr>
          <a:xfrm>
            <a:off x="755305" y="234938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4646A5-D44F-4B1D-BBDF-FD81B3DF052D}"/>
              </a:ext>
            </a:extLst>
          </p:cNvPr>
          <p:cNvCxnSpPr/>
          <p:nvPr/>
        </p:nvCxnSpPr>
        <p:spPr>
          <a:xfrm>
            <a:off x="728255" y="255099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E89979-AD60-43D9-A817-07E9C0C75CED}"/>
              </a:ext>
            </a:extLst>
          </p:cNvPr>
          <p:cNvCxnSpPr/>
          <p:nvPr/>
        </p:nvCxnSpPr>
        <p:spPr>
          <a:xfrm>
            <a:off x="722469" y="274197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FEE2EB-2C37-4EBC-9C35-92C128811484}"/>
              </a:ext>
            </a:extLst>
          </p:cNvPr>
          <p:cNvCxnSpPr/>
          <p:nvPr/>
        </p:nvCxnSpPr>
        <p:spPr>
          <a:xfrm>
            <a:off x="728254" y="29341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0C5186-C4E0-4248-BB2F-6EA52821D307}"/>
              </a:ext>
            </a:extLst>
          </p:cNvPr>
          <p:cNvCxnSpPr/>
          <p:nvPr/>
        </p:nvCxnSpPr>
        <p:spPr>
          <a:xfrm>
            <a:off x="722469" y="332758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5BB293-28D9-40BD-B6BC-5B914B9FEEC6}"/>
              </a:ext>
            </a:extLst>
          </p:cNvPr>
          <p:cNvCxnSpPr/>
          <p:nvPr/>
        </p:nvCxnSpPr>
        <p:spPr>
          <a:xfrm>
            <a:off x="722469" y="351365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22D45C-2C7E-441F-8A35-FCF05042736A}"/>
              </a:ext>
            </a:extLst>
          </p:cNvPr>
          <p:cNvCxnSpPr/>
          <p:nvPr/>
        </p:nvCxnSpPr>
        <p:spPr>
          <a:xfrm>
            <a:off x="722469" y="3710353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FFBC7B-0E2D-4472-899C-9418546F1C00}"/>
              </a:ext>
            </a:extLst>
          </p:cNvPr>
          <p:cNvCxnSpPr/>
          <p:nvPr/>
        </p:nvCxnSpPr>
        <p:spPr>
          <a:xfrm>
            <a:off x="722468" y="410334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46C8CA-FA38-4971-B208-60BC37D0AD33}"/>
              </a:ext>
            </a:extLst>
          </p:cNvPr>
          <p:cNvCxnSpPr/>
          <p:nvPr/>
        </p:nvCxnSpPr>
        <p:spPr>
          <a:xfrm>
            <a:off x="722468" y="5283562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CB854B-E27F-418A-BB0C-A6C4BDFACFC0}"/>
              </a:ext>
            </a:extLst>
          </p:cNvPr>
          <p:cNvCxnSpPr/>
          <p:nvPr/>
        </p:nvCxnSpPr>
        <p:spPr>
          <a:xfrm>
            <a:off x="691044" y="664984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9CD1FF-EC72-4058-ADE7-D0FE963303DB}"/>
              </a:ext>
            </a:extLst>
          </p:cNvPr>
          <p:cNvCxnSpPr/>
          <p:nvPr/>
        </p:nvCxnSpPr>
        <p:spPr>
          <a:xfrm>
            <a:off x="1460300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9165C9-A524-44B3-A38B-D542F92B6037}"/>
              </a:ext>
            </a:extLst>
          </p:cNvPr>
          <p:cNvCxnSpPr/>
          <p:nvPr/>
        </p:nvCxnSpPr>
        <p:spPr>
          <a:xfrm>
            <a:off x="1448063" y="313619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291F33-8C40-4ECE-B8B6-3039515C0B01}"/>
              </a:ext>
            </a:extLst>
          </p:cNvPr>
          <p:cNvCxnSpPr/>
          <p:nvPr/>
        </p:nvCxnSpPr>
        <p:spPr>
          <a:xfrm>
            <a:off x="1460299" y="430577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223D5D8-D3FB-41BB-A602-BFBA9B29652E}"/>
              </a:ext>
            </a:extLst>
          </p:cNvPr>
          <p:cNvCxnSpPr/>
          <p:nvPr/>
        </p:nvCxnSpPr>
        <p:spPr>
          <a:xfrm>
            <a:off x="1448062" y="56557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A607F7-AECD-4CBD-9039-AD4214DC656F}"/>
              </a:ext>
            </a:extLst>
          </p:cNvPr>
          <p:cNvCxnSpPr/>
          <p:nvPr/>
        </p:nvCxnSpPr>
        <p:spPr>
          <a:xfrm>
            <a:off x="1460298" y="6819966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93BD0E-7FD4-473E-B25A-F0B5487B238D}"/>
              </a:ext>
            </a:extLst>
          </p:cNvPr>
          <p:cNvCxnSpPr/>
          <p:nvPr/>
        </p:nvCxnSpPr>
        <p:spPr>
          <a:xfrm>
            <a:off x="2135466" y="488525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F6AE22-4079-40AB-86F2-6B3850339798}"/>
              </a:ext>
            </a:extLst>
          </p:cNvPr>
          <p:cNvCxnSpPr/>
          <p:nvPr/>
        </p:nvCxnSpPr>
        <p:spPr>
          <a:xfrm>
            <a:off x="2140782" y="5458997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5E8C9F8-6FB7-4101-87EA-52FB64623520}"/>
              </a:ext>
            </a:extLst>
          </p:cNvPr>
          <p:cNvCxnSpPr/>
          <p:nvPr/>
        </p:nvCxnSpPr>
        <p:spPr>
          <a:xfrm>
            <a:off x="2135466" y="5655701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43344CA-526E-4A4F-AC20-A9020D5D9485}"/>
              </a:ext>
            </a:extLst>
          </p:cNvPr>
          <p:cNvCxnSpPr/>
          <p:nvPr/>
        </p:nvCxnSpPr>
        <p:spPr>
          <a:xfrm>
            <a:off x="2135466" y="5858129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9C854CE-927C-454B-A5E3-00F3B8B1A3E2}"/>
              </a:ext>
            </a:extLst>
          </p:cNvPr>
          <p:cNvCxnSpPr/>
          <p:nvPr/>
        </p:nvCxnSpPr>
        <p:spPr>
          <a:xfrm>
            <a:off x="2135465" y="6235585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754F46-57C9-4386-8375-FD6490CA1981}"/>
              </a:ext>
            </a:extLst>
          </p:cNvPr>
          <p:cNvCxnSpPr/>
          <p:nvPr/>
        </p:nvCxnSpPr>
        <p:spPr>
          <a:xfrm>
            <a:off x="2135465" y="645845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02DD04-9B92-4850-BB92-193C3E5DF2AA}"/>
              </a:ext>
            </a:extLst>
          </p:cNvPr>
          <p:cNvCxnSpPr/>
          <p:nvPr/>
        </p:nvCxnSpPr>
        <p:spPr>
          <a:xfrm>
            <a:off x="2853162" y="1540900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9EDECF-9599-4FC0-AC1A-C9C999B8D010}"/>
              </a:ext>
            </a:extLst>
          </p:cNvPr>
          <p:cNvCxnSpPr/>
          <p:nvPr/>
        </p:nvCxnSpPr>
        <p:spPr>
          <a:xfrm>
            <a:off x="2853161" y="1961298"/>
            <a:ext cx="44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2408C18-B9B2-4305-84D5-0C1FBE43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57" y="201388"/>
            <a:ext cx="3649183" cy="12496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AD07413-A000-4714-9570-EA5F5A3333AE}"/>
              </a:ext>
            </a:extLst>
          </p:cNvPr>
          <p:cNvSpPr txBox="1"/>
          <p:nvPr/>
        </p:nvSpPr>
        <p:spPr>
          <a:xfrm>
            <a:off x="3809557" y="2638481"/>
            <a:ext cx="3211135" cy="22467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/>
              <a:t>ความหมายองค์ประกอบ</a:t>
            </a:r>
          </a:p>
          <a:p>
            <a:pPr marL="514350" indent="-514350">
              <a:buFontTx/>
              <a:buAutoNum type="arabicPeriod"/>
            </a:pPr>
            <a:r>
              <a:rPr lang="th-TH" dirty="0"/>
              <a:t>การรักษาที่มีประสิทธิภาพ</a:t>
            </a:r>
          </a:p>
          <a:p>
            <a:pPr marL="514350" indent="-514350">
              <a:buAutoNum type="arabicPeriod"/>
            </a:pPr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</a:rPr>
              <a:t>แปลความหมายไม่ได้</a:t>
            </a:r>
          </a:p>
          <a:p>
            <a:pPr marL="514350" indent="-514350">
              <a:buAutoNum type="arabicPeriod"/>
            </a:pPr>
            <a:r>
              <a:rPr lang="th-TH" dirty="0"/>
              <a:t>สถานที่เหมาะสม</a:t>
            </a:r>
          </a:p>
          <a:p>
            <a:pPr marL="514350" indent="-514350">
              <a:buAutoNum type="arabicPeriod"/>
            </a:pPr>
            <a:r>
              <a:rPr lang="th-TH" dirty="0">
                <a:solidFill>
                  <a:srgbClr val="FF0000"/>
                </a:solidFill>
                <a:highlight>
                  <a:srgbClr val="C8FDFE"/>
                </a:highlight>
              </a:rPr>
              <a:t>แปลความหมายไม่ได้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C963D-5C6A-4B19-9B34-ADA048DFBA3C}"/>
              </a:ext>
            </a:extLst>
          </p:cNvPr>
          <p:cNvSpPr txBox="1"/>
          <p:nvPr/>
        </p:nvSpPr>
        <p:spPr>
          <a:xfrm>
            <a:off x="3809557" y="5114260"/>
            <a:ext cx="4945585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ผลลัพธ์ตั้งแต่ </a:t>
            </a:r>
            <a:r>
              <a:rPr lang="en-SG" dirty="0"/>
              <a:t>5 </a:t>
            </a:r>
            <a:r>
              <a:rPr lang="th-TH" dirty="0"/>
              <a:t>องค์ประกอบขึ้นไป ใกล้เคียง</a:t>
            </a:r>
            <a:br>
              <a:rPr lang="th-TH" dirty="0"/>
            </a:br>
            <a:r>
              <a:rPr lang="th-TH" dirty="0"/>
              <a:t>กับ </a:t>
            </a:r>
            <a:r>
              <a:rPr lang="en-SG" dirty="0"/>
              <a:t>4 </a:t>
            </a:r>
            <a:r>
              <a:rPr lang="th-TH" dirty="0"/>
              <a:t>องค์ประกอบ จึงขออนุญาตหยุดแสดงผลต่อ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0BD561-D161-4D6E-AF14-6B31800DB3AA}"/>
              </a:ext>
            </a:extLst>
          </p:cNvPr>
          <p:cNvSpPr txBox="1"/>
          <p:nvPr/>
        </p:nvSpPr>
        <p:spPr>
          <a:xfrm>
            <a:off x="3861844" y="1664997"/>
            <a:ext cx="3789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จากผลการหมุนองค์ประกอบ เลือกวิธี</a:t>
            </a:r>
            <a:br>
              <a:rPr lang="th-TH" dirty="0"/>
            </a:br>
            <a:r>
              <a:rPr lang="en-SG" dirty="0"/>
              <a:t>Non-normalized </a:t>
            </a:r>
            <a:r>
              <a:rPr lang="en-SG" dirty="0" err="1"/>
              <a:t>Geomin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A4C8-0B70-45CB-8613-5B1381F4D7D7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16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71450" y="291048"/>
            <a:ext cx="42605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000" dirty="0"/>
              <a:t>เจ้าหน้าที่เอาใจใส่ท่าน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สถานที่สะอาด</a:t>
            </a:r>
          </a:p>
          <a:p>
            <a:pPr marL="514350" indent="-514350">
              <a:buAutoNum type="arabicPeriod"/>
            </a:pPr>
            <a:r>
              <a:rPr lang="th-TH" sz="2000" dirty="0"/>
              <a:t>อุปกรณ์เครื่องใช้เพียงพอ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เจ้าหน้าที่มีจำนวนเพียงพอต่อความต้องการของท่าน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เจ้าหน้าที่พูดจาสุภาพ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มีการเลือกวิธีการรักษาอย่างเหมาะสม</a:t>
            </a:r>
          </a:p>
          <a:p>
            <a:pPr marL="514350" indent="-514350">
              <a:buAutoNum type="arabicPeriod"/>
            </a:pPr>
            <a:r>
              <a:rPr lang="th-TH" sz="2000" dirty="0">
                <a:highlight>
                  <a:srgbClr val="C8FDFE"/>
                </a:highlight>
              </a:rPr>
              <a:t>เจ้าหน้าที่วางตัวเป็นกันเอง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เจ้าหน้าที่ช่วยแก้ปัญหาให้กับท่านได้</a:t>
            </a:r>
          </a:p>
          <a:p>
            <a:pPr marL="514350" indent="-514350">
              <a:buAutoNum type="arabicPeriod"/>
            </a:pPr>
            <a:r>
              <a:rPr lang="th-TH" sz="2000" dirty="0">
                <a:highlight>
                  <a:srgbClr val="FFFF00"/>
                </a:highlight>
              </a:rPr>
              <a:t>ในการบำบัด มีการเก็บ</a:t>
            </a:r>
            <a:r>
              <a:rPr lang="th-TH" sz="2000" dirty="0">
                <a:highlight>
                  <a:srgbClr val="C8FDFE"/>
                </a:highlight>
              </a:rPr>
              <a:t>รักษาความลับของผู้ป่วยอย่างดี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เจ้าหน้าที่เต็มใจให้คำแนะนำแก่ท่าน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เจ้าหน้าที่อธิบายให้ท่านเข้าใจได้ชัดเจน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ได้เลือกวิธีการบำบัดตรงกับความเจ็บป่วยของท่าน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เจ้าหน้าที่ทำงานอย่างรอบคอบ ถูกต้อง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เจ้าหน้าที่ให้ข้อมูลเกี่ยวกับความเจ็บป่วยของท่าน</a:t>
            </a:r>
          </a:p>
          <a:p>
            <a:pPr marL="514350" indent="-514350">
              <a:buAutoNum type="arabicPeriod"/>
            </a:pPr>
            <a:r>
              <a:rPr lang="th-TH" sz="2000" dirty="0">
                <a:highlight>
                  <a:srgbClr val="FFFF00"/>
                </a:highlight>
              </a:rPr>
              <a:t>การรักษาเห็นผลของการรักษา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เจ้าหน้าที่อธิบายถึงแนวทางปฏิบัติตัวของท่านในระหว่างเจ็บป่วย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213" y="199767"/>
            <a:ext cx="42373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th-TH" sz="2000" dirty="0"/>
              <a:t>เจ้าหน้าที่รับฟังประเด็นเกี่ยวกับความเจ็บป่วยของท่าน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มีการจัดคิวการรับบริการอย่างดี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เจ้าหน้าที่มีความเชี่ยวชาญในการรักษา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เจ้าหน้าที่จริงใจต่อท่าน</a:t>
            </a:r>
          </a:p>
          <a:p>
            <a:pPr marL="514350" indent="-514350">
              <a:buAutoNum type="arabicPeriod" startAt="17"/>
            </a:pPr>
            <a:r>
              <a:rPr lang="th-TH" sz="2000" dirty="0">
                <a:highlight>
                  <a:srgbClr val="FFFF00"/>
                </a:highlight>
              </a:rPr>
              <a:t>ท่านได้รับบริการอย่างรวดเร็ว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ท่านรู้สึกว่าเป็นบุคคลสำคัญในการใช้บริการ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ท่านทราบขั้นตอนของการให้บริการอย่างชัดเจน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บรรยากาศของสถานที่ร่มรื่น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สถานที่ไม่มีสิ่งรบกวนหรือก่อให้เกิดความรำคาญ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เจ้าหน้าที่ทำหน้าที่อย่างกระฉับกระเฉง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สถานที่การรักษากว้างขวางเพียงพอ</a:t>
            </a:r>
          </a:p>
          <a:p>
            <a:pPr marL="514350" indent="-514350">
              <a:buAutoNum type="arabicPeriod" startAt="17"/>
            </a:pPr>
            <a:r>
              <a:rPr lang="th-TH" sz="2000" dirty="0">
                <a:highlight>
                  <a:srgbClr val="FFFF00"/>
                </a:highlight>
              </a:rPr>
              <a:t>ในการบำบัด มีมาตรการรองรับในกรณีฉุกเฉิน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สถานที่เหมาะสมต่อวิธีการบำบัด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เจ้าหน้าที่เคารพสิทธิของคุณ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ได้เลือกวิธีการบำบัดตรงกับความต้องการของท่าน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นอกเหนือจากรักษาอาการเจ็บป่วยได้แล้ว การบำบัดส่งผลให้ตัวท่านเปลี่ยนแปลงไปในทางที่ดีขึ้น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เจ้าหน้าที่ทำให้ท่านสบายใจ</a:t>
            </a:r>
          </a:p>
          <a:p>
            <a:pPr marL="514350" indent="-514350">
              <a:buAutoNum type="arabicPeriod" startAt="17"/>
            </a:pPr>
            <a:r>
              <a:rPr lang="th-TH" sz="2000" dirty="0">
                <a:highlight>
                  <a:srgbClr val="FFFF00"/>
                </a:highlight>
              </a:rPr>
              <a:t>การบำบัดมีขั้นตอนที่กะทัดรัด</a:t>
            </a:r>
          </a:p>
        </p:txBody>
      </p:sp>
    </p:spTree>
    <p:extLst>
      <p:ext uri="{BB962C8B-B14F-4D97-AF65-F5344CB8AC3E}">
        <p14:creationId xmlns:p14="http://schemas.microsoft.com/office/powerpoint/2010/main" val="420085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ผลลัพธ์ที่ใช้ได้ คือ ผลลัพธ์แบบ </a:t>
            </a:r>
            <a:r>
              <a:rPr lang="en-SG" dirty="0"/>
              <a:t>2 </a:t>
            </a:r>
            <a:r>
              <a:rPr lang="th-TH" dirty="0"/>
              <a:t>องค์ประกอบและ </a:t>
            </a:r>
            <a:r>
              <a:rPr lang="en-SG" dirty="0"/>
              <a:t>3 </a:t>
            </a:r>
            <a:r>
              <a:rPr lang="th-TH" dirty="0"/>
              <a:t>องค์ประกอบ</a:t>
            </a:r>
            <a:endParaRPr lang="en-SG" dirty="0"/>
          </a:p>
          <a:p>
            <a:r>
              <a:rPr lang="th-TH" dirty="0"/>
              <a:t>ผลลัพธ์ 2 องค์ประกอบมีจำนวนข้อที่ไม่มีน้ำหนักเด่นน้อยที่สุด </a:t>
            </a:r>
            <a:r>
              <a:rPr lang="en-US" dirty="0"/>
              <a:t>(5 </a:t>
            </a:r>
            <a:r>
              <a:rPr lang="th-TH" dirty="0"/>
              <a:t>ข้อ</a:t>
            </a:r>
            <a:r>
              <a:rPr lang="en-US" dirty="0"/>
              <a:t>) </a:t>
            </a:r>
            <a:r>
              <a:rPr lang="th-TH" dirty="0"/>
              <a:t>อธิบายความแปรปรวนได้ 4</a:t>
            </a:r>
            <a:r>
              <a:rPr lang="en-SG" dirty="0"/>
              <a:t>2</a:t>
            </a:r>
            <a:r>
              <a:rPr lang="en-US" dirty="0"/>
              <a:t>%</a:t>
            </a:r>
          </a:p>
          <a:p>
            <a:r>
              <a:rPr lang="th-TH" dirty="0"/>
              <a:t>ผลลัพธ์ </a:t>
            </a:r>
            <a:r>
              <a:rPr lang="en-SG" dirty="0"/>
              <a:t>3</a:t>
            </a:r>
            <a:r>
              <a:rPr lang="th-TH" dirty="0"/>
              <a:t> องค์ประกอบมีจำนวนข้อที่ไม่มีน้ำหนักเด่นน้อยกว่า </a:t>
            </a:r>
            <a:r>
              <a:rPr lang="en-US" dirty="0"/>
              <a:t>(</a:t>
            </a:r>
            <a:r>
              <a:rPr lang="en-SG" dirty="0"/>
              <a:t>4</a:t>
            </a:r>
            <a:r>
              <a:rPr lang="en-US" dirty="0"/>
              <a:t> </a:t>
            </a:r>
            <a:r>
              <a:rPr lang="th-TH" dirty="0"/>
              <a:t>ข้อ</a:t>
            </a:r>
            <a:r>
              <a:rPr lang="en-US" dirty="0"/>
              <a:t>) </a:t>
            </a:r>
            <a:r>
              <a:rPr lang="th-TH" dirty="0"/>
              <a:t>อธิบายความแปรปรวนได้มากกว่า </a:t>
            </a:r>
            <a:r>
              <a:rPr lang="en-SG" dirty="0"/>
              <a:t>44</a:t>
            </a:r>
            <a:r>
              <a:rPr lang="en-US" dirty="0"/>
              <a:t>%</a:t>
            </a:r>
            <a:r>
              <a:rPr lang="th-TH" dirty="0"/>
              <a:t> แต่มีข้อที่มีน้ำหนักองค์ประกอบสูงลงสององค์ประกอบอยู่ </a:t>
            </a:r>
            <a:r>
              <a:rPr lang="en-SG" dirty="0"/>
              <a:t>1 </a:t>
            </a:r>
            <a:r>
              <a:rPr lang="th-TH" dirty="0"/>
              <a:t>ข้อ</a:t>
            </a:r>
          </a:p>
          <a:p>
            <a:r>
              <a:rPr lang="th-TH" dirty="0"/>
              <a:t>ผลลัพธ์ทั้งสองสามารถแปลความหมายได้ ผู้วิจัยต้องตัดสินใจเลือกแบบใดแบบหนึ่ง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5E29-CEEC-497C-9732-C7197B6375BF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4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1450" y="1790132"/>
            <a:ext cx="8801100" cy="4566217"/>
          </a:xfrm>
        </p:spPr>
        <p:txBody>
          <a:bodyPr>
            <a:normAutofit/>
          </a:bodyPr>
          <a:lstStyle/>
          <a:p>
            <a:r>
              <a:rPr lang="th-TH" dirty="0"/>
              <a:t>เนื่องจากผลลัพธ์ทั้งสองแบบสามารถตีความหมายได้ดี ตรงนี้ขึ้นอยู่กับว่าผู้วิจัย </a:t>
            </a:r>
            <a:r>
              <a:rPr lang="en-US" dirty="0"/>
              <a:t>“</a:t>
            </a:r>
            <a:r>
              <a:rPr lang="th-TH" dirty="0"/>
              <a:t>ชอบ</a:t>
            </a:r>
            <a:r>
              <a:rPr lang="en-US" dirty="0"/>
              <a:t>” </a:t>
            </a:r>
            <a:r>
              <a:rPr lang="th-TH" dirty="0"/>
              <a:t>ผลลัพธ์ใดมากกว่า </a:t>
            </a:r>
          </a:p>
          <a:p>
            <a:pPr lvl="1"/>
            <a:r>
              <a:rPr lang="th-TH" dirty="0"/>
              <a:t>ผลลัพธ์ 2 องค์ประกอบสวยกว่า มีแนวโน้มทำซ้ำจากกลุ่มตัวอย่างอื่นได้สูงกว่า เพราะจำนวนพารามิเตอร์น้อยกว่ามาก</a:t>
            </a:r>
          </a:p>
          <a:p>
            <a:pPr lvl="1"/>
            <a:r>
              <a:rPr lang="th-TH" dirty="0"/>
              <a:t>ผลลัพธ์ </a:t>
            </a:r>
            <a:r>
              <a:rPr lang="en-SG" dirty="0"/>
              <a:t>3</a:t>
            </a:r>
            <a:r>
              <a:rPr lang="th-TH" dirty="0"/>
              <a:t> องค์ประกอบอธิบายความแปรปรวนได้มากกว่า อธิบายความจริงได้ครบถ้วนกว่า</a:t>
            </a:r>
          </a:p>
          <a:p>
            <a:r>
              <a:rPr lang="th-TH" dirty="0"/>
              <a:t>ถ้าถามย้อนกลับไปในสมัยที่ผมทำวิจัยนี้ ผมคงเลือกจำนวนองค์ประกอบที่สูงกว่า เพราะทำให้มีตัวแปรให้ใช้ในงานวิจัยมากกว่า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th-TH" dirty="0">
                <a:sym typeface="Wingdings" panose="05000000000000000000" pitchFamily="2" charset="2"/>
              </a:rPr>
              <a:t>ผมจึงเลือกผลลัพธ์แบบ </a:t>
            </a:r>
            <a:r>
              <a:rPr lang="en-SG" dirty="0">
                <a:sym typeface="Wingdings" panose="05000000000000000000" pitchFamily="2" charset="2"/>
              </a:rPr>
              <a:t>3</a:t>
            </a:r>
            <a:r>
              <a:rPr lang="th-TH" dirty="0">
                <a:sym typeface="Wingdings" panose="05000000000000000000" pitchFamily="2" charset="2"/>
              </a:rPr>
              <a:t> องค์ประกอบในการอธิบายต่อ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EBF-C79E-4B95-8864-B3BC98A3B20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7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sym typeface="Wingdings" panose="05000000000000000000" pitchFamily="2" charset="2"/>
              </a:rPr>
              <a:t>แต่หากผมมีหน้าที่เป็นนักประเมินที่ต้องการออกแบบวัดนี้ ใช้สำหรับโรงพยาบาลทั่วประเทศ ผมอาจเลือก 2 องค์ประกอบ เพราะมีโอกาสที่โครงสร้างองค์ประกอบแบบนี้ยังคงอยู่ในกลุ่มตัวอย่างอื่น และผมอาจทำแบบสอบถามฉบับสั้น </a:t>
            </a:r>
            <a:r>
              <a:rPr lang="en-US" dirty="0">
                <a:sym typeface="Wingdings" panose="05000000000000000000" pitchFamily="2" charset="2"/>
              </a:rPr>
              <a:t>(Short form) </a:t>
            </a:r>
            <a:r>
              <a:rPr lang="th-TH" dirty="0">
                <a:sym typeface="Wingdings" panose="05000000000000000000" pitchFamily="2" charset="2"/>
              </a:rPr>
              <a:t>ได้ง่ายกว่า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48D-E98D-4E8D-B598-4D6C21223E39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2EE-0256-4243-AA7E-D59EE199EB9D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91829" y="1695896"/>
            <a:ext cx="33393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ต้องการจับกลุ่มองค์ประกอบของ</a:t>
            </a:r>
          </a:p>
          <a:p>
            <a:pPr algn="ctr"/>
            <a:r>
              <a:rPr lang="th-TH" dirty="0"/>
              <a:t>แบบสำรวจความพึงพอใจ</a:t>
            </a:r>
          </a:p>
          <a:p>
            <a:pPr algn="ctr"/>
            <a:r>
              <a:rPr lang="th-TH" dirty="0"/>
              <a:t>สำหรับผู้ป่วยในโรงพยาบาล</a:t>
            </a:r>
          </a:p>
          <a:p>
            <a:pPr algn="ctr"/>
            <a:r>
              <a:rPr lang="th-TH" dirty="0"/>
              <a:t>บำบัดอาการติดยาเสพติด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9636" y="2204386"/>
            <a:ext cx="413446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2400" dirty="0"/>
              <a:t>ท่านจึงเก็บข้อมูลแบบสำรวจจากผู้ป่วย 241 คน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7" y="3853526"/>
            <a:ext cx="2988213" cy="2380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9636" y="3249838"/>
            <a:ext cx="43059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ข้อคำถามแต่ละข้อจะถามว่าข้อใดตรงกับ</a:t>
            </a:r>
          </a:p>
          <a:p>
            <a:r>
              <a:rPr lang="th-TH" dirty="0"/>
              <a:t>ความรู้สึกของผู้ป่วยมากที่สุด มี 5 ตัวเลือก </a:t>
            </a:r>
          </a:p>
          <a:p>
            <a:r>
              <a:rPr lang="th-TH" dirty="0"/>
              <a:t>(ไม่เห็นด้วยอย่างยิ่ง, ไม่เห็นด้วย, </a:t>
            </a:r>
          </a:p>
          <a:p>
            <a:r>
              <a:rPr lang="th-TH" dirty="0"/>
              <a:t>เห็นด้วยและไม่เห็นด้วยพอๆ กัน, เห็นด้วย, </a:t>
            </a:r>
          </a:p>
          <a:p>
            <a:r>
              <a:rPr lang="th-TH" dirty="0"/>
              <a:t>เห็นด้วยอย่างยิ่ง)</a:t>
            </a:r>
          </a:p>
        </p:txBody>
      </p:sp>
    </p:spTree>
    <p:extLst>
      <p:ext uri="{BB962C8B-B14F-4D97-AF65-F5344CB8AC3E}">
        <p14:creationId xmlns:p14="http://schemas.microsoft.com/office/powerpoint/2010/main" val="11106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A4C8-0B70-45CB-8613-5B1381F4D7D7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71450" y="291048"/>
            <a:ext cx="42605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000" dirty="0"/>
              <a:t>เจ้าหน้าที่เอาใจใส่ท่าน</a:t>
            </a:r>
          </a:p>
          <a:p>
            <a:pPr marL="514350" indent="-514350">
              <a:buAutoNum type="arabicPeriod"/>
            </a:pPr>
            <a:r>
              <a:rPr lang="th-TH" sz="2000" dirty="0">
                <a:highlight>
                  <a:srgbClr val="FF00FF"/>
                </a:highlight>
              </a:rPr>
              <a:t>สถานที่สะอาด</a:t>
            </a:r>
          </a:p>
          <a:p>
            <a:pPr marL="514350" indent="-514350">
              <a:buAutoNum type="arabicPeriod"/>
            </a:pPr>
            <a:r>
              <a:rPr lang="th-TH" sz="2000" dirty="0"/>
              <a:t>อุปกรณ์เครื่องใช้เพียงพอ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เจ้าหน้าที่มีจำนวนเพียงพอต่อความต้องการของท่าน</a:t>
            </a:r>
          </a:p>
          <a:p>
            <a:pPr marL="514350" indent="-514350">
              <a:buAutoNum type="arabicPeriod"/>
            </a:pPr>
            <a:r>
              <a:rPr lang="th-TH" sz="2000" dirty="0">
                <a:highlight>
                  <a:srgbClr val="C0C0C0"/>
                </a:highlight>
              </a:rPr>
              <a:t>เจ้าหน้าที่พูดจาสุภาพ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มีการเลือกวิธีการรักษาอย่างเหมาะสม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เจ้าหน้าที่วางตัวเป็นกันเอง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เจ้าหน้าที่ช่วยแก้ปัญหาให้กับท่านได้</a:t>
            </a:r>
          </a:p>
          <a:p>
            <a:pPr marL="514350" indent="-514350">
              <a:buAutoNum type="arabicPeriod"/>
            </a:pPr>
            <a:r>
              <a:rPr lang="th-TH" sz="2000" dirty="0">
                <a:highlight>
                  <a:srgbClr val="FF00FF"/>
                </a:highlight>
              </a:rPr>
              <a:t>ในการบำบัด มีการเก็บรักษาความลับของผู้ป่วยอย่างดี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เจ้าหน้าที่เต็มใจให้คำแนะนำแก่ท่าน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เจ้าหน้าที่อธิบายให้ท่านเข้าใจได้ชัดเจน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ได้เลือกวิธีการบำบัดตรงกับความเจ็บป่วยของท่าน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เจ้าหน้าที่ทำงานอย่างรอบคอบ ถูกต้อง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เจ้าหน้าที่ให้ข้อมูลเกี่ยวกับความเจ็บป่วยของท่าน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การรักษาเห็นผลของการรักษา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เจ้าหน้าที่อธิบายถึงแนวทางปฏิบัติตัวของท่านในระหว่างเจ็บป่วย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213" y="199767"/>
            <a:ext cx="42373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th-TH" sz="2000" dirty="0"/>
              <a:t>เจ้าหน้าที่รับฟังประเด็นเกี่ยวกับความเจ็บป่วยของท่าน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มีการจัดคิวการรับบริการอย่างดี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เจ้าหน้าที่มีความเชี่ยวชาญในการรักษา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เจ้าหน้าที่จริงใจต่อท่าน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ท่านได้รับบริการอย่างรวดเร็ว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ท่านรู้สึกว่าเป็นบุคคลสำคัญในการใช้บริการ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ท่านทราบขั้นตอนของการให้บริการอย่างชัดเจน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บรรยากาศของสถานที่ร่มรื่น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สถานที่ไม่มีสิ่งรบกวนหรือก่อให้เกิดความรำคาญ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เจ้าหน้าที่ทำหน้าที่อย่างกระฉับกระเฉง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สถานที่การรักษากว้างขวางเพียงพอ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มีมาตรการรองรับในกรณีฉุกเฉิน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สถานที่เหมาะสมต่อวิธีการบำบัด</a:t>
            </a:r>
          </a:p>
          <a:p>
            <a:pPr marL="514350" indent="-514350">
              <a:buAutoNum type="arabicPeriod" startAt="17"/>
            </a:pPr>
            <a:r>
              <a:rPr lang="th-TH" sz="2000" dirty="0">
                <a:highlight>
                  <a:srgbClr val="FF00FF"/>
                </a:highlight>
              </a:rPr>
              <a:t>เจ้าหน้าที่เคารพสิทธิของคุณ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ได้เลือกวิธีการบำบัดตรงกับความต้องการของท่าน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นอกเหนือจากรักษาอาการเจ็บป่วยได้แล้ว การบำบัดส่งผลให้ตัวท่านเปลี่ยนแปลงไปในทางที่ดีขึ้น</a:t>
            </a:r>
          </a:p>
          <a:p>
            <a:pPr marL="514350" indent="-514350">
              <a:buAutoNum type="arabicPeriod" startAt="17"/>
            </a:pPr>
            <a:r>
              <a:rPr lang="th-TH" sz="2000" dirty="0">
                <a:highlight>
                  <a:srgbClr val="FF00FF"/>
                </a:highlight>
              </a:rPr>
              <a:t>เจ้าหน้าที่ทำให้ท่านสบายใจ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การบำบัดมีขั้นตอนที่กะทัดรัด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F12B1-40C4-4CB0-9122-AB44F7228531}"/>
              </a:ext>
            </a:extLst>
          </p:cNvPr>
          <p:cNvSpPr txBox="1"/>
          <p:nvPr/>
        </p:nvSpPr>
        <p:spPr>
          <a:xfrm>
            <a:off x="93473" y="6198255"/>
            <a:ext cx="46185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highlight>
                  <a:srgbClr val="F02DFF"/>
                </a:highlight>
              </a:rPr>
              <a:t>    </a:t>
            </a:r>
            <a:r>
              <a:rPr lang="en-SG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SG" dirty="0"/>
              <a:t>Non-salient Item; </a:t>
            </a:r>
            <a:r>
              <a:rPr lang="en-SG" dirty="0">
                <a:highlight>
                  <a:srgbClr val="C0C0C0"/>
                </a:highlight>
              </a:rPr>
              <a:t>    </a:t>
            </a:r>
            <a:r>
              <a:rPr lang="en-SG" dirty="0"/>
              <a:t> = Dual 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9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คุณต้องพิจารณาว่าข้อที่ตัดทิ้งนี้ สำคัญต่อภาวะสันนิษฐานหรือไม่</a:t>
            </a:r>
            <a:endParaRPr lang="en-US" dirty="0"/>
          </a:p>
          <a:p>
            <a:r>
              <a:rPr lang="th-TH" dirty="0"/>
              <a:t>ผมอาจมองว่า เรื่องสิทธิผู้ป่วยเป็นเรื่องสำคัญ ดังนั้นผมจะต้องไปเขียนข้อคำถามเรื่องนี้เพิ่มเติม แล้วเก็บข้อมูลหาองค์ประกอบใหม่</a:t>
            </a:r>
          </a:p>
          <a:p>
            <a:r>
              <a:rPr lang="th-TH" dirty="0"/>
              <a:t>ผมคิดว่าข้อคำถามที่เหลือครอบคลุมด้านต่างๆ ของความพึงพอใจแล้ว และข้อเหล่านี้ไม่ได้สำคัญมากในการสะท้อนความพึงพอใจ ผมจึงเลือกที่จะตัดข้อคำถามทั้ง </a:t>
            </a:r>
            <a:r>
              <a:rPr lang="en-SG" dirty="0"/>
              <a:t>5</a:t>
            </a:r>
            <a:r>
              <a:rPr lang="th-TH" dirty="0"/>
              <a:t> ข้อนี้ออกทั้งหมด</a:t>
            </a:r>
          </a:p>
          <a:p>
            <a:r>
              <a:rPr lang="th-TH" dirty="0"/>
              <a:t>หลังจากนั้น วิเคราะห์องค์ประกอบด้วย </a:t>
            </a:r>
            <a:r>
              <a:rPr lang="en-SG" dirty="0"/>
              <a:t>3</a:t>
            </a:r>
            <a:r>
              <a:rPr lang="th-TH" dirty="0"/>
              <a:t> องค์ประกอบ แล้วหมุนแกนด้วย </a:t>
            </a:r>
            <a:r>
              <a:rPr lang="en-SG" dirty="0"/>
              <a:t>Normalized </a:t>
            </a:r>
            <a:r>
              <a:rPr lang="en-US" dirty="0" err="1"/>
              <a:t>GeominQ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12F7-1F27-489F-A63E-66A7F9D5062F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6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23BE8-B4C0-4B81-9B7B-9C331A7F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76" y="-20022"/>
            <a:ext cx="29144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3CC7-2688-4F4A-A691-2293A0795BF1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22</a:t>
            </a:fld>
            <a:endParaRPr lang="th-TH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006089" y="440892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04137" y="2388830"/>
            <a:ext cx="3376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ความหมายองค์ประกอบ</a:t>
            </a:r>
          </a:p>
          <a:p>
            <a:pPr marL="514350" indent="-514350">
              <a:buFontTx/>
              <a:buAutoNum type="arabicPeriod"/>
            </a:pPr>
            <a:r>
              <a:rPr lang="th-TH" sz="2400" dirty="0"/>
              <a:t>ระบบการบำบัดที่มีประสิทธิภาพ</a:t>
            </a:r>
          </a:p>
          <a:p>
            <a:pPr marL="514350" indent="-514350">
              <a:buFontTx/>
              <a:buAutoNum type="arabicPeriod"/>
            </a:pPr>
            <a:r>
              <a:rPr lang="th-TH" sz="2400" dirty="0"/>
              <a:t>สถานที่เหมาะสม</a:t>
            </a:r>
          </a:p>
          <a:p>
            <a:pPr marL="514350" indent="-514350">
              <a:buFontTx/>
              <a:buAutoNum type="arabicPeriod"/>
            </a:pPr>
            <a:r>
              <a:rPr lang="th-TH" sz="2400" dirty="0"/>
              <a:t>เจ้าหน้าที่เอาใจใส่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0606" y="4430346"/>
            <a:ext cx="4583306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th-TH" sz="2400" dirty="0"/>
              <a:t>จำนวนข้อที่ไม่มีน้ำหนักเด่น </a:t>
            </a:r>
            <a:r>
              <a:rPr lang="en-US" sz="2400" dirty="0"/>
              <a:t>= 3</a:t>
            </a:r>
          </a:p>
          <a:p>
            <a:r>
              <a:rPr lang="th-TH" sz="2400" dirty="0"/>
              <a:t>จำนวนข้อที่มีน้ำหนักเด่นมากกว่า 1 องค์ประกอบ </a:t>
            </a:r>
            <a:r>
              <a:rPr lang="en-US" sz="2400" dirty="0"/>
              <a:t>= 0</a:t>
            </a:r>
          </a:p>
          <a:p>
            <a:r>
              <a:rPr lang="th-TH" sz="2400" dirty="0"/>
              <a:t>สัดส่วนความแปรปรวนที่อธิบายได้ </a:t>
            </a:r>
            <a:r>
              <a:rPr lang="en-US" sz="2400" dirty="0"/>
              <a:t>= 47%</a:t>
            </a:r>
            <a:endParaRPr lang="th-TH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8E5-7DEE-4BA0-BDB8-24D13C0B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74C2EB-9704-4994-BF40-ADE0A762F75C}"/>
              </a:ext>
            </a:extLst>
          </p:cNvPr>
          <p:cNvCxnSpPr>
            <a:cxnSpLocks/>
          </p:cNvCxnSpPr>
          <p:nvPr/>
        </p:nvCxnSpPr>
        <p:spPr>
          <a:xfrm>
            <a:off x="6353296" y="6794979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DACF23-61EA-4631-9390-C8AB9AEF54C0}"/>
              </a:ext>
            </a:extLst>
          </p:cNvPr>
          <p:cNvCxnSpPr>
            <a:cxnSpLocks/>
          </p:cNvCxnSpPr>
          <p:nvPr/>
        </p:nvCxnSpPr>
        <p:spPr>
          <a:xfrm>
            <a:off x="6369131" y="674809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D3F128-E77D-4892-ADF5-C657DC9CCBFF}"/>
              </a:ext>
            </a:extLst>
          </p:cNvPr>
          <p:cNvCxnSpPr>
            <a:cxnSpLocks/>
          </p:cNvCxnSpPr>
          <p:nvPr/>
        </p:nvCxnSpPr>
        <p:spPr>
          <a:xfrm>
            <a:off x="6369587" y="887460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C7383A-4827-49BC-99CD-27BF6231776A}"/>
              </a:ext>
            </a:extLst>
          </p:cNvPr>
          <p:cNvCxnSpPr>
            <a:cxnSpLocks/>
          </p:cNvCxnSpPr>
          <p:nvPr/>
        </p:nvCxnSpPr>
        <p:spPr>
          <a:xfrm>
            <a:off x="6353296" y="1121376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365526-90D3-43E0-B2F1-FAE30057FDA3}"/>
              </a:ext>
            </a:extLst>
          </p:cNvPr>
          <p:cNvCxnSpPr>
            <a:cxnSpLocks/>
          </p:cNvCxnSpPr>
          <p:nvPr/>
        </p:nvCxnSpPr>
        <p:spPr>
          <a:xfrm>
            <a:off x="6369131" y="1583893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582B572-AF5C-4FA6-A46A-0E7EA2AAAF93}"/>
              </a:ext>
            </a:extLst>
          </p:cNvPr>
          <p:cNvCxnSpPr>
            <a:cxnSpLocks/>
          </p:cNvCxnSpPr>
          <p:nvPr/>
        </p:nvCxnSpPr>
        <p:spPr>
          <a:xfrm>
            <a:off x="8006089" y="1796544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0FC18-0FC4-406A-B247-E532BA2F532A}"/>
              </a:ext>
            </a:extLst>
          </p:cNvPr>
          <p:cNvCxnSpPr>
            <a:cxnSpLocks/>
          </p:cNvCxnSpPr>
          <p:nvPr/>
        </p:nvCxnSpPr>
        <p:spPr>
          <a:xfrm>
            <a:off x="6353296" y="2041093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AFB55E2-DBA1-46BE-80CD-F5E7E08589BC}"/>
              </a:ext>
            </a:extLst>
          </p:cNvPr>
          <p:cNvCxnSpPr>
            <a:cxnSpLocks/>
          </p:cNvCxnSpPr>
          <p:nvPr/>
        </p:nvCxnSpPr>
        <p:spPr>
          <a:xfrm>
            <a:off x="6369131" y="2259061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D3BCD63-4489-4061-BB44-7C48FC3DB346}"/>
              </a:ext>
            </a:extLst>
          </p:cNvPr>
          <p:cNvCxnSpPr>
            <a:cxnSpLocks/>
          </p:cNvCxnSpPr>
          <p:nvPr/>
        </p:nvCxnSpPr>
        <p:spPr>
          <a:xfrm>
            <a:off x="6337576" y="2492977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9E22D7-733D-4826-A3D6-4D7CEAD3E4F0}"/>
              </a:ext>
            </a:extLst>
          </p:cNvPr>
          <p:cNvCxnSpPr>
            <a:cxnSpLocks/>
          </p:cNvCxnSpPr>
          <p:nvPr/>
        </p:nvCxnSpPr>
        <p:spPr>
          <a:xfrm>
            <a:off x="6343235" y="2716261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DC0719B-9532-481E-A2B7-FF2DAE9B7A2C}"/>
              </a:ext>
            </a:extLst>
          </p:cNvPr>
          <p:cNvCxnSpPr>
            <a:cxnSpLocks/>
          </p:cNvCxnSpPr>
          <p:nvPr/>
        </p:nvCxnSpPr>
        <p:spPr>
          <a:xfrm>
            <a:off x="6369131" y="2923596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9D4651F-DE21-4546-AFDE-7594FB761EA1}"/>
              </a:ext>
            </a:extLst>
          </p:cNvPr>
          <p:cNvCxnSpPr>
            <a:cxnSpLocks/>
          </p:cNvCxnSpPr>
          <p:nvPr/>
        </p:nvCxnSpPr>
        <p:spPr>
          <a:xfrm>
            <a:off x="6369131" y="3173660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D8BB1B-C121-4562-917B-3BBA3D98571B}"/>
              </a:ext>
            </a:extLst>
          </p:cNvPr>
          <p:cNvCxnSpPr>
            <a:cxnSpLocks/>
          </p:cNvCxnSpPr>
          <p:nvPr/>
        </p:nvCxnSpPr>
        <p:spPr>
          <a:xfrm>
            <a:off x="6353296" y="3398187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A8483C-7342-4716-845D-6B6AF95DCFB6}"/>
              </a:ext>
            </a:extLst>
          </p:cNvPr>
          <p:cNvCxnSpPr>
            <a:cxnSpLocks/>
          </p:cNvCxnSpPr>
          <p:nvPr/>
        </p:nvCxnSpPr>
        <p:spPr>
          <a:xfrm>
            <a:off x="6353296" y="3632104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AC1258-37E9-442C-8EC5-524043A0984D}"/>
              </a:ext>
            </a:extLst>
          </p:cNvPr>
          <p:cNvCxnSpPr>
            <a:cxnSpLocks/>
          </p:cNvCxnSpPr>
          <p:nvPr/>
        </p:nvCxnSpPr>
        <p:spPr>
          <a:xfrm>
            <a:off x="6337576" y="3855388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DD3FDA2-0E1B-4CAA-99BC-DFBEB7F1EC0D}"/>
              </a:ext>
            </a:extLst>
          </p:cNvPr>
          <p:cNvCxnSpPr>
            <a:cxnSpLocks/>
          </p:cNvCxnSpPr>
          <p:nvPr/>
        </p:nvCxnSpPr>
        <p:spPr>
          <a:xfrm>
            <a:off x="6369131" y="4094621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041C91F-FE82-491F-A2A6-0505A09A59EF}"/>
              </a:ext>
            </a:extLst>
          </p:cNvPr>
          <p:cNvCxnSpPr>
            <a:cxnSpLocks/>
          </p:cNvCxnSpPr>
          <p:nvPr/>
        </p:nvCxnSpPr>
        <p:spPr>
          <a:xfrm>
            <a:off x="6369131" y="4307272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F789CE-6380-4CB4-9CD5-19268FCCFEC8}"/>
              </a:ext>
            </a:extLst>
          </p:cNvPr>
          <p:cNvCxnSpPr>
            <a:cxnSpLocks/>
          </p:cNvCxnSpPr>
          <p:nvPr/>
        </p:nvCxnSpPr>
        <p:spPr>
          <a:xfrm>
            <a:off x="6337576" y="4551821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D856806-547D-4A4D-9EBD-D1A101208291}"/>
              </a:ext>
            </a:extLst>
          </p:cNvPr>
          <p:cNvCxnSpPr>
            <a:cxnSpLocks/>
          </p:cNvCxnSpPr>
          <p:nvPr/>
        </p:nvCxnSpPr>
        <p:spPr>
          <a:xfrm>
            <a:off x="6337576" y="4753840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D7D916-9DA6-453B-8375-667670A82F8F}"/>
              </a:ext>
            </a:extLst>
          </p:cNvPr>
          <p:cNvCxnSpPr>
            <a:cxnSpLocks/>
          </p:cNvCxnSpPr>
          <p:nvPr/>
        </p:nvCxnSpPr>
        <p:spPr>
          <a:xfrm>
            <a:off x="7181714" y="4971807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B8DCE3-9909-4137-8AE1-043C776CCB8D}"/>
              </a:ext>
            </a:extLst>
          </p:cNvPr>
          <p:cNvCxnSpPr>
            <a:cxnSpLocks/>
          </p:cNvCxnSpPr>
          <p:nvPr/>
        </p:nvCxnSpPr>
        <p:spPr>
          <a:xfrm>
            <a:off x="7181714" y="5684189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872606A-2FB6-4D0B-A4F7-2B42EBFA50C7}"/>
              </a:ext>
            </a:extLst>
          </p:cNvPr>
          <p:cNvCxnSpPr>
            <a:cxnSpLocks/>
          </p:cNvCxnSpPr>
          <p:nvPr/>
        </p:nvCxnSpPr>
        <p:spPr>
          <a:xfrm>
            <a:off x="7181714" y="5907473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5F6E8F0-6FE6-4019-A865-76DAF3CD26AB}"/>
              </a:ext>
            </a:extLst>
          </p:cNvPr>
          <p:cNvCxnSpPr>
            <a:cxnSpLocks/>
          </p:cNvCxnSpPr>
          <p:nvPr/>
        </p:nvCxnSpPr>
        <p:spPr>
          <a:xfrm>
            <a:off x="7181714" y="6125440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7B7ADAE-BCC6-4E6C-9CC3-8583E08EA8DD}"/>
              </a:ext>
            </a:extLst>
          </p:cNvPr>
          <p:cNvCxnSpPr>
            <a:cxnSpLocks/>
          </p:cNvCxnSpPr>
          <p:nvPr/>
        </p:nvCxnSpPr>
        <p:spPr>
          <a:xfrm>
            <a:off x="7165298" y="6356350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47F1F51-6702-4559-8ED7-23A7A96F0BB6}"/>
              </a:ext>
            </a:extLst>
          </p:cNvPr>
          <p:cNvCxnSpPr>
            <a:cxnSpLocks/>
          </p:cNvCxnSpPr>
          <p:nvPr/>
        </p:nvCxnSpPr>
        <p:spPr>
          <a:xfrm>
            <a:off x="8006089" y="1334028"/>
            <a:ext cx="616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58BB50-0574-42AB-9E83-E8550FFB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54" y="136524"/>
            <a:ext cx="3476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1450" y="1790133"/>
            <a:ext cx="8801100" cy="4657862"/>
          </a:xfrm>
        </p:spPr>
        <p:txBody>
          <a:bodyPr>
            <a:normAutofit/>
          </a:bodyPr>
          <a:lstStyle/>
          <a:p>
            <a:r>
              <a:rPr lang="th-TH" dirty="0"/>
              <a:t>ผลลัพธ์ใหม่ก็ยังมีข้อที่ไม่มีน้ำหนักเด่น ซึ่งเป็นธรรมชาติของ </a:t>
            </a:r>
            <a:r>
              <a:rPr lang="en-US" dirty="0"/>
              <a:t>EFA </a:t>
            </a:r>
            <a:r>
              <a:rPr lang="th-TH" dirty="0"/>
              <a:t>ที่การหมุนแกนใหม่อาจไม่ได้องค์ประกอบเดิม </a:t>
            </a:r>
          </a:p>
          <a:p>
            <a:pPr lvl="1"/>
            <a:r>
              <a:rPr lang="th-TH" dirty="0"/>
              <a:t>สังเกตได้ว่าค่าสหสัมพันธ์ระหว่างองค์ประกอบเปลี่ยนแปลงไปเล็กน้อย</a:t>
            </a:r>
          </a:p>
          <a:p>
            <a:r>
              <a:rPr lang="th-TH" dirty="0"/>
              <a:t>อย่างไรก็ตาม หากคุณมีข้อคำถามจำนวนมากเหลือเฟือ คุณอาจตัดข้อคำถามเพิ่มได้ เพราะว่าข้อคำถามที่กลับมาเป็นข้อที่ไม่มีน้ำหนักเด่น มักจะไม่ใช่ข้อที่มีคุณภาพสูงในแบบวัดอยู่แล้ว</a:t>
            </a:r>
          </a:p>
          <a:p>
            <a:r>
              <a:rPr lang="th-TH" dirty="0"/>
              <a:t>แต่หากคุณมีข้อคำถามไม่พอ คุณก็สามารถหยุดแค่นี้ได้เลย</a:t>
            </a:r>
          </a:p>
          <a:p>
            <a:r>
              <a:rPr lang="th-TH" dirty="0"/>
              <a:t>อีกแนวหนึ่ง คุณอาจใช้การหมุนแกนแบบ </a:t>
            </a:r>
            <a:r>
              <a:rPr lang="en-SG" dirty="0"/>
              <a:t>target rotation </a:t>
            </a:r>
            <a:r>
              <a:rPr lang="th-TH" dirty="0"/>
              <a:t>โดยใช้ผลการวิเคราะห์เดิมเป็นเป้าหมายในการหมุน ซึ่งเป็นรายละเอียดมากเกินไป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8A81-D61F-44E8-9F78-13A68735C9B1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35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6754B9-CA36-4447-9A3F-7FAF7BBF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85" y="-99313"/>
            <a:ext cx="3252168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12F44-04E0-4CE4-B3F0-E708AF53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D7C1-EF07-4F90-8799-EA39FB315F0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5DBAB-7688-4442-8080-0DD3253B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28057B-6DDB-400B-B64B-8AF1E3E73F8E}"/>
              </a:ext>
            </a:extLst>
          </p:cNvPr>
          <p:cNvCxnSpPr>
            <a:cxnSpLocks/>
          </p:cNvCxnSpPr>
          <p:nvPr/>
        </p:nvCxnSpPr>
        <p:spPr>
          <a:xfrm>
            <a:off x="8080517" y="408993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DF87D4-AAFA-44AD-9ADF-DACA6C72B946}"/>
              </a:ext>
            </a:extLst>
          </p:cNvPr>
          <p:cNvCxnSpPr>
            <a:cxnSpLocks/>
          </p:cNvCxnSpPr>
          <p:nvPr/>
        </p:nvCxnSpPr>
        <p:spPr>
          <a:xfrm>
            <a:off x="6267665" y="674806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1EFA2E-873F-4331-9948-6197A65B8B07}"/>
              </a:ext>
            </a:extLst>
          </p:cNvPr>
          <p:cNvCxnSpPr>
            <a:cxnSpLocks/>
          </p:cNvCxnSpPr>
          <p:nvPr/>
        </p:nvCxnSpPr>
        <p:spPr>
          <a:xfrm>
            <a:off x="6267664" y="924669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904FA-BEDF-42A4-B90F-AE9E49AE60D0}"/>
              </a:ext>
            </a:extLst>
          </p:cNvPr>
          <p:cNvCxnSpPr>
            <a:cxnSpLocks/>
          </p:cNvCxnSpPr>
          <p:nvPr/>
        </p:nvCxnSpPr>
        <p:spPr>
          <a:xfrm>
            <a:off x="8135412" y="1435034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D9C9B3-A68F-4147-B2D3-F6DDB46E0AE9}"/>
              </a:ext>
            </a:extLst>
          </p:cNvPr>
          <p:cNvCxnSpPr>
            <a:cxnSpLocks/>
          </p:cNvCxnSpPr>
          <p:nvPr/>
        </p:nvCxnSpPr>
        <p:spPr>
          <a:xfrm>
            <a:off x="6267663" y="1684899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62E3D3-4CC9-4D43-991E-4752BBCB1E5F}"/>
              </a:ext>
            </a:extLst>
          </p:cNvPr>
          <p:cNvCxnSpPr>
            <a:cxnSpLocks/>
          </p:cNvCxnSpPr>
          <p:nvPr/>
        </p:nvCxnSpPr>
        <p:spPr>
          <a:xfrm>
            <a:off x="8160261" y="1908183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87CC24-F289-44D6-B2D5-B3808B86E6D2}"/>
              </a:ext>
            </a:extLst>
          </p:cNvPr>
          <p:cNvCxnSpPr>
            <a:cxnSpLocks/>
          </p:cNvCxnSpPr>
          <p:nvPr/>
        </p:nvCxnSpPr>
        <p:spPr>
          <a:xfrm>
            <a:off x="6230449" y="2163364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00FDCB-964F-4588-AB62-785AA375190B}"/>
              </a:ext>
            </a:extLst>
          </p:cNvPr>
          <p:cNvCxnSpPr>
            <a:cxnSpLocks/>
          </p:cNvCxnSpPr>
          <p:nvPr/>
        </p:nvCxnSpPr>
        <p:spPr>
          <a:xfrm>
            <a:off x="6267663" y="2423862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AA693-1BE2-47D5-857B-090B644FF0F3}"/>
              </a:ext>
            </a:extLst>
          </p:cNvPr>
          <p:cNvCxnSpPr>
            <a:cxnSpLocks/>
          </p:cNvCxnSpPr>
          <p:nvPr/>
        </p:nvCxnSpPr>
        <p:spPr>
          <a:xfrm>
            <a:off x="6230449" y="2710941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CDB3B9-B749-4115-AF32-9477107984BE}"/>
              </a:ext>
            </a:extLst>
          </p:cNvPr>
          <p:cNvCxnSpPr>
            <a:cxnSpLocks/>
          </p:cNvCxnSpPr>
          <p:nvPr/>
        </p:nvCxnSpPr>
        <p:spPr>
          <a:xfrm>
            <a:off x="6267663" y="2955490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5047A3-B1C8-48B4-A154-FFD30DA36D27}"/>
              </a:ext>
            </a:extLst>
          </p:cNvPr>
          <p:cNvCxnSpPr>
            <a:cxnSpLocks/>
          </p:cNvCxnSpPr>
          <p:nvPr/>
        </p:nvCxnSpPr>
        <p:spPr>
          <a:xfrm>
            <a:off x="6267663" y="3205355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58DCA6-012D-4396-B1B5-82DC2BC2A966}"/>
              </a:ext>
            </a:extLst>
          </p:cNvPr>
          <p:cNvCxnSpPr>
            <a:cxnSpLocks/>
          </p:cNvCxnSpPr>
          <p:nvPr/>
        </p:nvCxnSpPr>
        <p:spPr>
          <a:xfrm>
            <a:off x="6229122" y="3444948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E9320A-20DA-46DD-92A4-FC659D1385B1}"/>
              </a:ext>
            </a:extLst>
          </p:cNvPr>
          <p:cNvCxnSpPr>
            <a:cxnSpLocks/>
          </p:cNvCxnSpPr>
          <p:nvPr/>
        </p:nvCxnSpPr>
        <p:spPr>
          <a:xfrm>
            <a:off x="6229122" y="3726350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282269-6F64-4EE8-A42B-241FFDD2307D}"/>
              </a:ext>
            </a:extLst>
          </p:cNvPr>
          <p:cNvCxnSpPr>
            <a:cxnSpLocks/>
          </p:cNvCxnSpPr>
          <p:nvPr/>
        </p:nvCxnSpPr>
        <p:spPr>
          <a:xfrm>
            <a:off x="6229122" y="3958490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603487-666A-4233-923B-844C23FC536A}"/>
              </a:ext>
            </a:extLst>
          </p:cNvPr>
          <p:cNvCxnSpPr>
            <a:cxnSpLocks/>
          </p:cNvCxnSpPr>
          <p:nvPr/>
        </p:nvCxnSpPr>
        <p:spPr>
          <a:xfrm>
            <a:off x="6234321" y="4226081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BC287F-864C-4A11-A58D-1026F71AA702}"/>
              </a:ext>
            </a:extLst>
          </p:cNvPr>
          <p:cNvCxnSpPr>
            <a:cxnSpLocks/>
          </p:cNvCxnSpPr>
          <p:nvPr/>
        </p:nvCxnSpPr>
        <p:spPr>
          <a:xfrm>
            <a:off x="6229122" y="4481262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358A07-0C73-4005-B59A-CA5F643A240D}"/>
              </a:ext>
            </a:extLst>
          </p:cNvPr>
          <p:cNvCxnSpPr>
            <a:cxnSpLocks/>
          </p:cNvCxnSpPr>
          <p:nvPr/>
        </p:nvCxnSpPr>
        <p:spPr>
          <a:xfrm>
            <a:off x="6229121" y="4741760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0FCDAE-C2D0-48AC-9BA6-C59B235AA51E}"/>
              </a:ext>
            </a:extLst>
          </p:cNvPr>
          <p:cNvCxnSpPr>
            <a:cxnSpLocks/>
          </p:cNvCxnSpPr>
          <p:nvPr/>
        </p:nvCxnSpPr>
        <p:spPr>
          <a:xfrm>
            <a:off x="6229121" y="4970360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5327D9-74EC-405F-802A-43E71E13859B}"/>
              </a:ext>
            </a:extLst>
          </p:cNvPr>
          <p:cNvCxnSpPr>
            <a:cxnSpLocks/>
          </p:cNvCxnSpPr>
          <p:nvPr/>
        </p:nvCxnSpPr>
        <p:spPr>
          <a:xfrm>
            <a:off x="7147398" y="5496671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9A221E-DE23-4BC6-A10A-ED9A66B9D4FE}"/>
              </a:ext>
            </a:extLst>
          </p:cNvPr>
          <p:cNvCxnSpPr>
            <a:cxnSpLocks/>
          </p:cNvCxnSpPr>
          <p:nvPr/>
        </p:nvCxnSpPr>
        <p:spPr>
          <a:xfrm>
            <a:off x="7186054" y="5730587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F93ECA-8E1D-451D-98E2-33B21CA77F32}"/>
              </a:ext>
            </a:extLst>
          </p:cNvPr>
          <p:cNvCxnSpPr>
            <a:cxnSpLocks/>
          </p:cNvCxnSpPr>
          <p:nvPr/>
        </p:nvCxnSpPr>
        <p:spPr>
          <a:xfrm>
            <a:off x="7147398" y="5991085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DA143A-2A1A-4AE4-BAD0-38BD7465ACFA}"/>
              </a:ext>
            </a:extLst>
          </p:cNvPr>
          <p:cNvCxnSpPr>
            <a:cxnSpLocks/>
          </p:cNvCxnSpPr>
          <p:nvPr/>
        </p:nvCxnSpPr>
        <p:spPr>
          <a:xfrm>
            <a:off x="7186054" y="6235634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15FFA9-564E-4005-BEF9-CEE8D84AF297}"/>
              </a:ext>
            </a:extLst>
          </p:cNvPr>
          <p:cNvCxnSpPr>
            <a:cxnSpLocks/>
          </p:cNvCxnSpPr>
          <p:nvPr/>
        </p:nvCxnSpPr>
        <p:spPr>
          <a:xfrm>
            <a:off x="7186054" y="6506765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2DD319-138F-4541-8762-6B09E1DD5B2A}"/>
              </a:ext>
            </a:extLst>
          </p:cNvPr>
          <p:cNvCxnSpPr>
            <a:cxnSpLocks/>
          </p:cNvCxnSpPr>
          <p:nvPr/>
        </p:nvCxnSpPr>
        <p:spPr>
          <a:xfrm>
            <a:off x="6229123" y="6758687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A9F23F-FAFE-46D3-90BF-8EE8CA28454D}"/>
              </a:ext>
            </a:extLst>
          </p:cNvPr>
          <p:cNvSpPr txBox="1"/>
          <p:nvPr/>
        </p:nvSpPr>
        <p:spPr>
          <a:xfrm>
            <a:off x="1204137" y="2388830"/>
            <a:ext cx="3376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ความหมายองค์ประกอบ</a:t>
            </a:r>
          </a:p>
          <a:p>
            <a:pPr marL="514350" indent="-514350">
              <a:buFontTx/>
              <a:buAutoNum type="arabicPeriod"/>
            </a:pPr>
            <a:r>
              <a:rPr lang="th-TH" sz="2400" dirty="0"/>
              <a:t>ระบบการบำบัดที่มีประสิทธิภาพ</a:t>
            </a:r>
          </a:p>
          <a:p>
            <a:pPr marL="514350" indent="-514350">
              <a:buFontTx/>
              <a:buAutoNum type="arabicPeriod"/>
            </a:pPr>
            <a:r>
              <a:rPr lang="th-TH" sz="2400" dirty="0"/>
              <a:t>สถานที่เหมาะสม</a:t>
            </a:r>
          </a:p>
          <a:p>
            <a:pPr marL="514350" indent="-514350">
              <a:buFontTx/>
              <a:buAutoNum type="arabicPeriod"/>
            </a:pPr>
            <a:r>
              <a:rPr lang="th-TH" sz="2400" dirty="0"/>
              <a:t>เจ้าหน้าที่เอาใจใส่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06EB7-6546-4F6E-9C16-17A371550179}"/>
              </a:ext>
            </a:extLst>
          </p:cNvPr>
          <p:cNvSpPr txBox="1"/>
          <p:nvPr/>
        </p:nvSpPr>
        <p:spPr>
          <a:xfrm>
            <a:off x="600606" y="4430346"/>
            <a:ext cx="4583306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th-TH" sz="2400" dirty="0"/>
              <a:t>จำนวนข้อที่ไม่มีน้ำหนักเด่น </a:t>
            </a:r>
            <a:r>
              <a:rPr lang="en-US" sz="2400" dirty="0"/>
              <a:t>= 0</a:t>
            </a:r>
          </a:p>
          <a:p>
            <a:r>
              <a:rPr lang="th-TH" sz="2400" dirty="0"/>
              <a:t>จำนวนข้อที่มีน้ำหนักเด่นมากกว่า 1 องค์ประกอบ </a:t>
            </a:r>
            <a:r>
              <a:rPr lang="en-US" sz="2400" dirty="0"/>
              <a:t>= 0</a:t>
            </a:r>
          </a:p>
          <a:p>
            <a:r>
              <a:rPr lang="th-TH" sz="2400" dirty="0"/>
              <a:t>สัดส่วนความแปรปรวนที่อธิบายได้ </a:t>
            </a:r>
            <a:r>
              <a:rPr lang="en-US" sz="2400" dirty="0"/>
              <a:t>= 49%</a:t>
            </a:r>
            <a:endParaRPr lang="th-TH" sz="2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979D78-CAE3-47E5-9256-9B1FCAEE8C4E}"/>
              </a:ext>
            </a:extLst>
          </p:cNvPr>
          <p:cNvCxnSpPr>
            <a:cxnSpLocks/>
          </p:cNvCxnSpPr>
          <p:nvPr/>
        </p:nvCxnSpPr>
        <p:spPr>
          <a:xfrm>
            <a:off x="6267664" y="1179853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8B2D71-4749-45FB-88FB-0F54D352E7B4}"/>
              </a:ext>
            </a:extLst>
          </p:cNvPr>
          <p:cNvCxnSpPr>
            <a:cxnSpLocks/>
          </p:cNvCxnSpPr>
          <p:nvPr/>
        </p:nvCxnSpPr>
        <p:spPr>
          <a:xfrm>
            <a:off x="6229121" y="5220225"/>
            <a:ext cx="7232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F259AC0-CB83-4843-9B3A-0D9CC19C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73" y="238377"/>
            <a:ext cx="35147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r>
              <a:rPr lang="en-US" dirty="0"/>
              <a:t>: </a:t>
            </a:r>
            <a:r>
              <a:rPr lang="th-TH" dirty="0"/>
              <a:t>การเขียนรายงาน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1450" y="1790132"/>
            <a:ext cx="8801100" cy="4679779"/>
          </a:xfrm>
        </p:spPr>
        <p:txBody>
          <a:bodyPr>
            <a:normAutofit/>
          </a:bodyPr>
          <a:lstStyle/>
          <a:p>
            <a:r>
              <a:rPr lang="th-TH" dirty="0"/>
              <a:t>งานวิจัยนี้ต้องการสำรวจองค์ประกอบภายในแบบสำรวจความพึงพอใจสำหรับผู้ป่วยในโรงพยาบาลบำบัดอาการติดยาเสพติด โดยข้อคำถามในขั้นต้นเขียนไว้ 34 ข้อ ดังตารางที่ 4 จากการเก็บข้อมูลจากผู้ป่วยจำนวน 241 คน และวิเคราะห์องค์ประกอบแบบสำรวจด้วยการสกัดองค์ประกอบแบบ </a:t>
            </a:r>
            <a:r>
              <a:rPr lang="en-US" dirty="0"/>
              <a:t>Maximum Likelihood </a:t>
            </a:r>
            <a:r>
              <a:rPr lang="th-TH" dirty="0"/>
              <a:t>และหมุนแกนแบบ </a:t>
            </a:r>
            <a:r>
              <a:rPr lang="en-SG" dirty="0"/>
              <a:t>Normalized </a:t>
            </a:r>
            <a:r>
              <a:rPr lang="en-US" dirty="0" err="1"/>
              <a:t>Geomin</a:t>
            </a:r>
            <a:r>
              <a:rPr lang="en-US" dirty="0"/>
              <a:t> </a:t>
            </a:r>
            <a:r>
              <a:rPr lang="th-TH" dirty="0"/>
              <a:t>พบว่าโมเดล</a:t>
            </a:r>
            <a:r>
              <a:rPr lang="en-SG" dirty="0"/>
              <a:t> 3 </a:t>
            </a:r>
            <a:r>
              <a:rPr lang="th-TH" dirty="0"/>
              <a:t>องค์ประกอบดีที่สุด โดยโมเดล</a:t>
            </a:r>
            <a:r>
              <a:rPr lang="en-SG" dirty="0"/>
              <a:t> </a:t>
            </a:r>
            <a:r>
              <a:rPr lang="en-US" dirty="0"/>
              <a:t>4 </a:t>
            </a:r>
            <a:r>
              <a:rPr lang="th-TH" dirty="0"/>
              <a:t>องค์ประกอบทำให้เกิดองค์ประกอบที่แปลความหมายร่วมไม่ได้ และโมเดลนี้ดีกว่าโมเดล</a:t>
            </a:r>
            <a:r>
              <a:rPr lang="en-SG" dirty="0"/>
              <a:t> 2 </a:t>
            </a:r>
            <a:r>
              <a:rPr lang="th-TH" dirty="0"/>
              <a:t>องค์ประกอบเพราะอธิบายได้ละเอียดกว่า ทั้ง</a:t>
            </a:r>
            <a:r>
              <a:rPr lang="en-SG" dirty="0"/>
              <a:t> </a:t>
            </a:r>
            <a:r>
              <a:rPr lang="en-US" dirty="0"/>
              <a:t>3 </a:t>
            </a:r>
            <a:r>
              <a:rPr lang="th-TH" dirty="0"/>
              <a:t>องค์ประกอบอธิบายความแปรปรวนของข้อคำถามได้ทั้งหมด </a:t>
            </a:r>
            <a:r>
              <a:rPr lang="en-US" dirty="0"/>
              <a:t>44%,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(462) = 834.10, </a:t>
            </a:r>
            <a:r>
              <a:rPr lang="en-US" i="1" dirty="0"/>
              <a:t>p</a:t>
            </a:r>
            <a:r>
              <a:rPr lang="en-US" dirty="0"/>
              <a:t> &lt; .001, RMSEA = .062 (.052, .064), TLI = .877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AF9-A03E-48B3-8D28-D456930813F1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174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r>
              <a:rPr lang="en-US" dirty="0"/>
              <a:t>: </a:t>
            </a:r>
            <a:r>
              <a:rPr lang="th-TH" dirty="0"/>
              <a:t>การเขียนรายงาน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องค์ประกอบทั้งสาม แสดงถึง (ก) ระบบการบำบัดที่มีประสิทธิภาพ (ข) สถานที่เหมาะสม และ (ค) ความเอาใจใส่ของเจ้าหน้าที่ ตารางที่ </a:t>
            </a:r>
            <a:r>
              <a:rPr lang="en-SG" dirty="0"/>
              <a:t>5</a:t>
            </a:r>
            <a:r>
              <a:rPr lang="th-TH" dirty="0"/>
              <a:t> แสดงน้ำหนักองค์ประกอบ ตารางที่ </a:t>
            </a:r>
            <a:r>
              <a:rPr lang="en-SG" dirty="0"/>
              <a:t>6</a:t>
            </a:r>
            <a:r>
              <a:rPr lang="th-TH" dirty="0"/>
              <a:t> แสดงค่าสถิติพรรณนาและสหสัมพันธ์ขององค์ประกอบทั้งสาม ผลการวิเคราะห์พบข้อคำถาม </a:t>
            </a:r>
            <a:r>
              <a:rPr lang="en-SG" dirty="0"/>
              <a:t>4</a:t>
            </a:r>
            <a:r>
              <a:rPr lang="th-TH" dirty="0"/>
              <a:t> ข้อที่ไม่มีน้ำหนักเด่นและข้อคำถาม </a:t>
            </a:r>
            <a:r>
              <a:rPr lang="en-SG" dirty="0"/>
              <a:t>1 </a:t>
            </a:r>
            <a:r>
              <a:rPr lang="th-TH" dirty="0"/>
              <a:t>ข้อที่มีน้ำหนักเด่นอยู่ใน </a:t>
            </a:r>
            <a:r>
              <a:rPr lang="en-SG" dirty="0"/>
              <a:t>2 </a:t>
            </a:r>
            <a:r>
              <a:rPr lang="th-TH" dirty="0"/>
              <a:t>องค์ประกอบ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119C-97B1-4FA9-A48B-4D01E6F1CD12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14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r>
              <a:rPr lang="en-US" dirty="0"/>
              <a:t>: </a:t>
            </a:r>
            <a:r>
              <a:rPr lang="th-TH" dirty="0"/>
              <a:t>การเขียนรายงาน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ผู้วิจัยจึงตัดข้อคำถามทั้ง </a:t>
            </a:r>
            <a:r>
              <a:rPr lang="en-US" dirty="0"/>
              <a:t>5</a:t>
            </a:r>
            <a:r>
              <a:rPr lang="th-TH" dirty="0"/>
              <a:t> ข้อทิ้งแล้ววิเคราะห์องค์ประกอบใหม่ พบว่ายังมี </a:t>
            </a:r>
            <a:r>
              <a:rPr lang="en-US" dirty="0"/>
              <a:t>3</a:t>
            </a:r>
            <a:r>
              <a:rPr lang="th-TH" dirty="0"/>
              <a:t> ข้อคำถามที่ไม่มีน้ำหนักเด่น ผู้วิจัยจึงคัดทิ้งอีกครั้ง ตารางที่ </a:t>
            </a:r>
            <a:r>
              <a:rPr lang="en-US" dirty="0"/>
              <a:t>5</a:t>
            </a:r>
            <a:r>
              <a:rPr lang="th-TH" dirty="0"/>
              <a:t> แสดงน้ำหนักองค์ประกอบของข้อที่เหลือทั้งหมด 2</a:t>
            </a:r>
            <a:r>
              <a:rPr lang="en-SG" dirty="0"/>
              <a:t>6</a:t>
            </a:r>
            <a:r>
              <a:rPr lang="th-TH" dirty="0"/>
              <a:t> ข้อ จากตารางพบว่าข้อคำถามทุกข้อมีน้ำหนักเด่นเพียงแค่องค์ประกอบเดียว ตารางที่ </a:t>
            </a:r>
            <a:r>
              <a:rPr lang="en-SG" dirty="0"/>
              <a:t>6</a:t>
            </a:r>
            <a:r>
              <a:rPr lang="th-TH" dirty="0"/>
              <a:t> แสดงค่าสถิติพรรณนาขององค์ประกอบหลังจากคัดข้อคำถามทิ้ง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175-857C-4258-A591-32BD090CD48E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086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51DA-5FBD-4BDE-AC26-59C695624EAA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28</a:t>
            </a:fld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1D980-5AD2-44B0-A441-48103F6D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24"/>
            <a:ext cx="9144000" cy="59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1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F1D-5C8F-4C88-8528-EBBDF61D3677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29</a:t>
            </a:fld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BD953-BD2E-4E9E-B47D-9D080C9D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37"/>
            <a:ext cx="9144000" cy="45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A4C8-0B70-45CB-8613-5B1381F4D7D7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71450" y="291048"/>
            <a:ext cx="42605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000" dirty="0"/>
              <a:t>เจ้าหน้าที่เอาใจใส่ท่าน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สถานที่สะอาด</a:t>
            </a:r>
          </a:p>
          <a:p>
            <a:pPr marL="514350" indent="-514350">
              <a:buAutoNum type="arabicPeriod"/>
            </a:pPr>
            <a:r>
              <a:rPr lang="th-TH" sz="2000" dirty="0"/>
              <a:t>อุปกรณ์เครื่องใช้เพียงพอ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เจ้าหน้าที่มีจำนวนเพียงพอต่อความต้องการของท่าน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เจ้าหน้าที่พูดจาสุภาพ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มีการเลือกวิธีการรักษาอย่างเหมาะสม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เจ้าหน้าที่วางตัวเป็นกันเอง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เจ้าหน้าที่ช่วยแก้ปัญหาให้กับท่านได้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มีการเก็บรักษาความลับของผู้ป่วยอย่างดี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เจ้าหน้าที่เต็มใจให้คำแนะนำแก่ท่าน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เจ้าหน้าที่อธิบายให้ท่านเข้าใจได้ชัดเจน</a:t>
            </a:r>
          </a:p>
          <a:p>
            <a:pPr marL="514350" indent="-514350">
              <a:buAutoNum type="arabicPeriod"/>
            </a:pPr>
            <a:r>
              <a:rPr lang="th-TH" sz="2000" dirty="0"/>
              <a:t>ในการบำบัด ได้เลือกวิธีการบำบัดตรงกับความเจ็บป่วยของท่าน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เจ้าหน้าที่ทำงานอย่างรอบคอบ ถูกต้อง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เจ้าหน้าที่ให้ข้อมูลเกี่ยวกับความเจ็บป่วยของท่าน</a:t>
            </a:r>
          </a:p>
          <a:p>
            <a:pPr marL="514350" indent="-514350">
              <a:buAutoNum type="arabicPeriod"/>
            </a:pPr>
            <a:r>
              <a:rPr lang="th-TH" sz="2000" dirty="0"/>
              <a:t>การรักษาเห็นผลของการรักษา</a:t>
            </a:r>
          </a:p>
          <a:p>
            <a:pPr marL="514350" indent="-514350">
              <a:buAutoNum type="arabicPeriod"/>
            </a:pPr>
            <a:r>
              <a:rPr lang="th-TH" sz="2000" dirty="0"/>
              <a:t>เจ้าหน้าที่อธิบายถึงแนวทางปฏิบัติตัวของท่านในระหว่างเจ็บป่วย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213" y="199767"/>
            <a:ext cx="42373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th-TH" sz="2000" dirty="0"/>
              <a:t>เจ้าหน้าที่รับฟังประเด็นเกี่ยวกับความเจ็บป่วยของท่าน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มีการจัดคิวการรับบริการอย่างดี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เจ้าหน้าที่มีความเชี่ยวชาญในการรักษา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เจ้าหน้าที่จริงใจต่อท่าน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ท่านได้รับบริการอย่างรวดเร็ว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ท่านรู้สึกว่าเป็นบุคคลสำคัญในการใช้บริการ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ท่านทราบขั้นตอนของการให้บริการอย่างชัดเจน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บรรยากาศของสถานที่ร่มรื่น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สถานที่ไม่มีสิ่งรบกวนหรือก่อให้เกิดความรำคาญ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เจ้าหน้าที่ทำหน้าที่อย่างกระฉับกระเฉง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สถานที่การรักษากว้างขวางเพียงพอ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มีมาตรการรองรับในกรณีฉุกเฉิน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สถานที่เหมาะสมต่อวิธีการบำบัด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เจ้าหน้าที่เคารพสิทธิของคุณ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ในการบำบัด ได้เลือกวิธีการบำบัดตรงกับความต้องการของท่าน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นอกเหนือจากรักษาอาการเจ็บป่วยได้แล้ว การบำบัดส่งผลให้ตัวท่านเปลี่ยนแปลงไปในทางที่ดีขึ้น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เจ้าหน้าที่ทำให้ท่านสบายใจ</a:t>
            </a:r>
          </a:p>
          <a:p>
            <a:pPr marL="514350" indent="-514350">
              <a:buAutoNum type="arabicPeriod" startAt="17"/>
            </a:pPr>
            <a:r>
              <a:rPr lang="th-TH" sz="2000" dirty="0"/>
              <a:t>การบำบัดมีขั้นตอนที่กะทัดรัด</a:t>
            </a:r>
          </a:p>
        </p:txBody>
      </p:sp>
    </p:spTree>
    <p:extLst>
      <p:ext uri="{BB962C8B-B14F-4D97-AF65-F5344CB8AC3E}">
        <p14:creationId xmlns:p14="http://schemas.microsoft.com/office/powerpoint/2010/main" val="1804130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  <a:r>
              <a:rPr lang="en-US" dirty="0"/>
              <a:t>: </a:t>
            </a:r>
            <a:r>
              <a:rPr lang="th-TH" dirty="0"/>
              <a:t>การเขียนรายงาน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680A-790A-4959-ABE4-9D95F0D589F3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 dirty="0"/>
              <a:t>ASSESSMENT)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30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908992" y="1559654"/>
            <a:ext cx="7181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ตารางที่ </a:t>
            </a:r>
            <a:r>
              <a:rPr lang="en-SG" dirty="0"/>
              <a:t>6</a:t>
            </a:r>
            <a:r>
              <a:rPr lang="th-TH" dirty="0"/>
              <a:t> แสดงค่า </a:t>
            </a:r>
            <a:r>
              <a:rPr lang="en-US" dirty="0"/>
              <a:t>Eigenvalues </a:t>
            </a:r>
            <a:r>
              <a:rPr lang="th-TH" dirty="0"/>
              <a:t>และค่าสหสัมพันธ์ระหว่างองค์ประกอบ</a:t>
            </a:r>
          </a:p>
          <a:p>
            <a:r>
              <a:rPr lang="th-TH" dirty="0"/>
              <a:t>ก่อนคัดข้อคำถาม (ใต้แนวทแยง) และหลังคัดข้อคำถาม (เหนือแนวทแยง)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93486"/>
              </p:ext>
            </p:extLst>
          </p:nvPr>
        </p:nvGraphicFramePr>
        <p:xfrm>
          <a:off x="956322" y="2513761"/>
          <a:ext cx="713444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องค์ประกอบ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/>
                        <a:t>1.</a:t>
                      </a:r>
                      <a:r>
                        <a:rPr lang="en-SG" sz="2400" dirty="0"/>
                        <a:t> </a:t>
                      </a:r>
                      <a:r>
                        <a:rPr lang="th-TH" sz="2400" dirty="0"/>
                        <a:t>ระบบการบำบัดมีประสิทธิภาพ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.627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.419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</a:t>
                      </a:r>
                      <a:r>
                        <a:rPr lang="th-TH" sz="2400" dirty="0"/>
                        <a:t>สถานที่เหมาะสม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.698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.269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th-TH" sz="2400" dirty="0"/>
                        <a:t>ความเอาใจใส่ของเจ้าหน้าที่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.469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.429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Eigenvalues</a:t>
                      </a:r>
                      <a:r>
                        <a:rPr lang="th-TH" sz="2400" dirty="0"/>
                        <a:t> (ก่อนคัดข้อคำถาม)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7.82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4.17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3.11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/>
                        <a:t>เปอร์เซนต์อธิบายความแปรปรวน </a:t>
                      </a:r>
                      <a:r>
                        <a:rPr lang="en-US" sz="2400" dirty="0"/>
                        <a:t> </a:t>
                      </a:r>
                      <a:r>
                        <a:rPr lang="th-TH" sz="2400" dirty="0"/>
                        <a:t>(ก่อนคัดข้อคำถาม)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23%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12%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9%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Eigenvalues </a:t>
                      </a:r>
                      <a:r>
                        <a:rPr lang="th-TH" sz="2400" dirty="0"/>
                        <a:t>(หลังคัดข้อคำถาม)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7.39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2.63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1.97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7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/>
                        <a:t>เปอร์เซนต์อธิบายความแปรปรวน </a:t>
                      </a:r>
                      <a:r>
                        <a:rPr lang="en-US" sz="2400" dirty="0"/>
                        <a:t> </a:t>
                      </a:r>
                      <a:r>
                        <a:rPr lang="th-TH" sz="2400" dirty="0"/>
                        <a:t>(หลังคัดข้อคำถาม)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28%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10%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8%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7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27C7-A769-47CB-BC97-D3161A97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</a:t>
            </a:r>
            <a:r>
              <a:rPr lang="en-SG" dirty="0"/>
              <a:t>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D9C83-5189-4CB7-A968-6B134B30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C8AF-0554-46AF-ADC1-24BC66C01F4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AC514-CD59-421C-BEA1-72CB6BEA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EAF8-013A-450B-9348-4B82868B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4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702F0-DAF3-425A-A157-F9E773F1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84" y="1827320"/>
            <a:ext cx="6396632" cy="4328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91537-99F0-44BF-AD57-68CBD5757572}"/>
              </a:ext>
            </a:extLst>
          </p:cNvPr>
          <p:cNvSpPr txBox="1"/>
          <p:nvPr/>
        </p:nvSpPr>
        <p:spPr>
          <a:xfrm>
            <a:off x="3177805" y="4162647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Parallel Analysis </a:t>
            </a:r>
            <a:r>
              <a:rPr lang="th-TH" dirty="0"/>
              <a:t>แนะนำ </a:t>
            </a:r>
            <a:r>
              <a:rPr lang="en-SG" dirty="0"/>
              <a:t>3 </a:t>
            </a:r>
            <a:r>
              <a:rPr lang="th-TH" dirty="0"/>
              <a:t>องค์ประกอบ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9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CF1D5-7351-4CC9-8CEE-6E92D120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D7C1-EF07-4F90-8799-EA39FB315F0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2B12D-4D93-47D4-B7B1-202B8A21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52D7-38D2-4363-907C-B5C753D6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5</a:t>
            </a:fld>
            <a:endParaRPr lang="th-TH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720786-2DDD-4B20-9DC6-50DC0B9AC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33462"/>
              </p:ext>
            </p:extLst>
          </p:nvPr>
        </p:nvGraphicFramePr>
        <p:xfrm>
          <a:off x="358850" y="76835"/>
          <a:ext cx="8298709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205">
                  <a:extLst>
                    <a:ext uri="{9D8B030D-6E8A-4147-A177-3AD203B41FA5}">
                      <a16:colId xmlns:a16="http://schemas.microsoft.com/office/drawing/2014/main" val="2569119524"/>
                    </a:ext>
                  </a:extLst>
                </a:gridCol>
                <a:gridCol w="773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784">
                  <a:extLst>
                    <a:ext uri="{9D8B030D-6E8A-4147-A177-3AD203B41FA5}">
                      <a16:colId xmlns:a16="http://schemas.microsoft.com/office/drawing/2014/main" val="3748766415"/>
                    </a:ext>
                  </a:extLst>
                </a:gridCol>
                <a:gridCol w="875784">
                  <a:extLst>
                    <a:ext uri="{9D8B030D-6E8A-4147-A177-3AD203B41FA5}">
                      <a16:colId xmlns:a16="http://schemas.microsoft.com/office/drawing/2014/main" val="4176721860"/>
                    </a:ext>
                  </a:extLst>
                </a:gridCol>
              </a:tblGrid>
              <a:tr h="52302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จำนวนองค์ประกอบ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Chi-square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df</a:t>
                      </a:r>
                      <a:endParaRPr lang="th-TH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  <a:endParaRPr lang="th-TH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RMSEA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90% CI RMSEA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TLI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AIC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BIC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1181.53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.076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(.066, .077)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-1709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972.70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.067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(.058, .069)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.853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-1737</a:t>
                      </a:r>
                    </a:p>
                  </a:txBody>
                  <a:tcPr marL="4763" marR="4763" marT="476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834.10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.062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(.052, .064)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.877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731.76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(.047, .061)</a:t>
                      </a:r>
                    </a:p>
                  </a:txBody>
                  <a:tcPr marL="4763" marR="4763" marT="47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.893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-1632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644.12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.055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(.043, .057)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.907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-1555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574.02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.052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(.040, .055)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-1466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7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507.93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.049</a:t>
                      </a:r>
                    </a:p>
                  </a:txBody>
                  <a:tcPr marL="4763" marR="4763" marT="47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(.036, .053)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.926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-1379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631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8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431.46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.044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(.029, .048)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.944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-1307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2155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9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368.18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.039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(.021, .043)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.959</a:t>
                      </a:r>
                    </a:p>
                  </a:txBody>
                  <a:tcPr marL="4763" marR="4763" marT="47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763" marR="4763" marT="47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-1228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5183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10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327.51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(.018, .042)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.964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-1131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39979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11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287.12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.035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(.011, .040)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.971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-1040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8936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12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249.11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0.079</a:t>
                      </a:r>
                    </a:p>
                  </a:txBody>
                  <a:tcPr marL="4763" marR="4763" marT="47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(.000, .037)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.978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-952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2854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13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210.75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.027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(.000, .033)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.989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-870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5944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185.14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.025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(.000, .033)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-780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824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153.90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(.000, .029)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5928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072A4-0FEA-4DFA-9A81-B1C68D27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D7C1-EF07-4F90-8799-EA39FB315F0C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89CAA-633D-4F5A-8C98-4053FC0C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874C5-8C80-4277-B139-35B2D1EE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6</a:t>
            </a:fld>
            <a:endParaRPr lang="th-TH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CDADB4-12EC-4154-A75E-A3B7FF6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94777"/>
              </p:ext>
            </p:extLst>
          </p:nvPr>
        </p:nvGraphicFramePr>
        <p:xfrm>
          <a:off x="337591" y="136524"/>
          <a:ext cx="4298205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06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จำนวนองค์ประกอบ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Chi-square</a:t>
                      </a:r>
                      <a:endParaRPr lang="th-TH" sz="2000" dirty="0"/>
                    </a:p>
                    <a:p>
                      <a:pPr algn="ctr"/>
                      <a:r>
                        <a:rPr lang="en-US" sz="2000" dirty="0"/>
                        <a:t>Difference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df</a:t>
                      </a:r>
                      <a:endParaRPr lang="th-TH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  <a:endParaRPr lang="th-TH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1</a:t>
                      </a:r>
                      <a:r>
                        <a:rPr lang="en-US" sz="2000" dirty="0"/>
                        <a:t> vs 2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208.84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2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vs 3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138.59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3 vs 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102.34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8519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4 vs 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87.64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8305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5 vs 6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70.10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8428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6 vs 7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66.08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753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7 vs 8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76.48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/>
                        <a:ea typeface="+mn-ea"/>
                        <a:cs typeface="Cordia New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356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8 vs 9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63.28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/>
                          <a:ea typeface="+mn-ea"/>
                          <a:cs typeface="Cordia New"/>
                        </a:rPr>
                        <a:t>&lt; .001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5433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9 vs 10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8229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10 vs 11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40.39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255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11 vs 12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3020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12 vs 13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38.35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3454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13 vs 14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25.61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0.222</a:t>
                      </a:r>
                    </a:p>
                  </a:txBody>
                  <a:tcPr marL="4763" marR="4763" marT="476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2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/>
                        <a:t>14 vs 15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31.24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21876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3A352C-E2D6-4BB2-A054-3CBB888270EB}"/>
              </a:ext>
            </a:extLst>
          </p:cNvPr>
          <p:cNvSpPr txBox="1"/>
          <p:nvPr/>
        </p:nvSpPr>
        <p:spPr>
          <a:xfrm>
            <a:off x="4657270" y="3154007"/>
            <a:ext cx="4461478" cy="95410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ดังนั้น จึงตรวจสอบโมเดลที่มี 2 องค์ประกอบ</a:t>
            </a:r>
          </a:p>
          <a:p>
            <a:r>
              <a:rPr lang="th-TH" dirty="0">
                <a:solidFill>
                  <a:srgbClr val="FF0000"/>
                </a:solidFill>
              </a:rPr>
              <a:t>แล้วเพิ่มขึ้นเรื่อยๆ จนเจอจำนวนที่เหมาะสม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0131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67030A9-ED17-4C40-B14D-44077C97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34" y="0"/>
            <a:ext cx="182211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0278-A7E0-43C7-A4FC-1D7B0CD97096}" type="datetime3">
              <a:rPr lang="th-TH" smtClean="0"/>
              <a:t>14 มีนาคม 2562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7</a:t>
            </a:fld>
            <a:endParaRPr lang="th-TH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8114955" y="39316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7B7AA61E-0DA9-463D-ADAA-E3BF72A9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21" y="5878805"/>
            <a:ext cx="2258879" cy="88986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115E66-BE9E-438A-8E7E-6D05DCBA1F7C}"/>
              </a:ext>
            </a:extLst>
          </p:cNvPr>
          <p:cNvCxnSpPr>
            <a:cxnSpLocks/>
          </p:cNvCxnSpPr>
          <p:nvPr/>
        </p:nvCxnSpPr>
        <p:spPr>
          <a:xfrm>
            <a:off x="8099006" y="96098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621683-0070-476B-B85B-1360BBCE36F7}"/>
              </a:ext>
            </a:extLst>
          </p:cNvPr>
          <p:cNvCxnSpPr>
            <a:cxnSpLocks/>
          </p:cNvCxnSpPr>
          <p:nvPr/>
        </p:nvCxnSpPr>
        <p:spPr>
          <a:xfrm>
            <a:off x="8114954" y="11736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AC08B3-6529-4FA5-9DA1-A17BEA89F532}"/>
              </a:ext>
            </a:extLst>
          </p:cNvPr>
          <p:cNvCxnSpPr>
            <a:cxnSpLocks/>
          </p:cNvCxnSpPr>
          <p:nvPr/>
        </p:nvCxnSpPr>
        <p:spPr>
          <a:xfrm>
            <a:off x="7397257" y="137033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781947-C12D-418F-AB11-CFFDDBCD44AE}"/>
              </a:ext>
            </a:extLst>
          </p:cNvPr>
          <p:cNvCxnSpPr>
            <a:cxnSpLocks/>
          </p:cNvCxnSpPr>
          <p:nvPr/>
        </p:nvCxnSpPr>
        <p:spPr>
          <a:xfrm>
            <a:off x="8099005" y="15564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5AC958-43B7-4B09-BA9F-B22642455474}"/>
              </a:ext>
            </a:extLst>
          </p:cNvPr>
          <p:cNvCxnSpPr>
            <a:cxnSpLocks/>
          </p:cNvCxnSpPr>
          <p:nvPr/>
        </p:nvCxnSpPr>
        <p:spPr>
          <a:xfrm>
            <a:off x="8099005" y="17637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7B187C-D92D-4377-8B16-04EF1A3DA457}"/>
              </a:ext>
            </a:extLst>
          </p:cNvPr>
          <p:cNvCxnSpPr>
            <a:cxnSpLocks/>
          </p:cNvCxnSpPr>
          <p:nvPr/>
        </p:nvCxnSpPr>
        <p:spPr>
          <a:xfrm>
            <a:off x="8099004" y="19657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064E2F-313F-4F3B-9B1C-F57F34ACBFD9}"/>
              </a:ext>
            </a:extLst>
          </p:cNvPr>
          <p:cNvCxnSpPr>
            <a:cxnSpLocks/>
          </p:cNvCxnSpPr>
          <p:nvPr/>
        </p:nvCxnSpPr>
        <p:spPr>
          <a:xfrm>
            <a:off x="8099004" y="215197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AF89FC-E2A4-435D-8516-33CE9AFE67A6}"/>
              </a:ext>
            </a:extLst>
          </p:cNvPr>
          <p:cNvCxnSpPr>
            <a:cxnSpLocks/>
          </p:cNvCxnSpPr>
          <p:nvPr/>
        </p:nvCxnSpPr>
        <p:spPr>
          <a:xfrm>
            <a:off x="8099003" y="23380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6C167C-8A41-4CCF-8B9E-9B8F2D888CE5}"/>
              </a:ext>
            </a:extLst>
          </p:cNvPr>
          <p:cNvCxnSpPr>
            <a:cxnSpLocks/>
          </p:cNvCxnSpPr>
          <p:nvPr/>
        </p:nvCxnSpPr>
        <p:spPr>
          <a:xfrm>
            <a:off x="7397257" y="253474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F58673-6E57-4E4C-A9B9-F3453AA7FC36}"/>
              </a:ext>
            </a:extLst>
          </p:cNvPr>
          <p:cNvCxnSpPr>
            <a:cxnSpLocks/>
          </p:cNvCxnSpPr>
          <p:nvPr/>
        </p:nvCxnSpPr>
        <p:spPr>
          <a:xfrm>
            <a:off x="7397256" y="273144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EDA977-6F86-4800-8879-AB5EE7937E53}"/>
              </a:ext>
            </a:extLst>
          </p:cNvPr>
          <p:cNvCxnSpPr>
            <a:cxnSpLocks/>
          </p:cNvCxnSpPr>
          <p:nvPr/>
        </p:nvCxnSpPr>
        <p:spPr>
          <a:xfrm>
            <a:off x="7397256" y="29121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578A617-1B0B-4F90-81F7-B6B8153B5511}"/>
              </a:ext>
            </a:extLst>
          </p:cNvPr>
          <p:cNvCxnSpPr>
            <a:cxnSpLocks/>
          </p:cNvCxnSpPr>
          <p:nvPr/>
        </p:nvCxnSpPr>
        <p:spPr>
          <a:xfrm>
            <a:off x="7397255" y="31195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04DA3CB-AE80-4B66-9D17-5F1E32919FD7}"/>
              </a:ext>
            </a:extLst>
          </p:cNvPr>
          <p:cNvCxnSpPr>
            <a:cxnSpLocks/>
          </p:cNvCxnSpPr>
          <p:nvPr/>
        </p:nvCxnSpPr>
        <p:spPr>
          <a:xfrm>
            <a:off x="7397255" y="3305603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128944-014C-4175-8D3C-09468BD561BC}"/>
              </a:ext>
            </a:extLst>
          </p:cNvPr>
          <p:cNvCxnSpPr>
            <a:cxnSpLocks/>
          </p:cNvCxnSpPr>
          <p:nvPr/>
        </p:nvCxnSpPr>
        <p:spPr>
          <a:xfrm>
            <a:off x="8099003" y="350762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F5618B-93D8-4565-B568-F7B9972922F6}"/>
              </a:ext>
            </a:extLst>
          </p:cNvPr>
          <p:cNvCxnSpPr>
            <a:cxnSpLocks/>
          </p:cNvCxnSpPr>
          <p:nvPr/>
        </p:nvCxnSpPr>
        <p:spPr>
          <a:xfrm>
            <a:off x="7397254" y="370432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F1E93D-0B1D-413E-8CD4-30361991CFB8}"/>
              </a:ext>
            </a:extLst>
          </p:cNvPr>
          <p:cNvCxnSpPr>
            <a:cxnSpLocks/>
          </p:cNvCxnSpPr>
          <p:nvPr/>
        </p:nvCxnSpPr>
        <p:spPr>
          <a:xfrm>
            <a:off x="7397254" y="389039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B78461-4467-4C74-ACB0-D00EFC79DA2B}"/>
              </a:ext>
            </a:extLst>
          </p:cNvPr>
          <p:cNvCxnSpPr>
            <a:cxnSpLocks/>
          </p:cNvCxnSpPr>
          <p:nvPr/>
        </p:nvCxnSpPr>
        <p:spPr>
          <a:xfrm>
            <a:off x="7397253" y="40977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775B380-4667-4446-8D2D-C2E3C872D6DC}"/>
              </a:ext>
            </a:extLst>
          </p:cNvPr>
          <p:cNvCxnSpPr>
            <a:cxnSpLocks/>
          </p:cNvCxnSpPr>
          <p:nvPr/>
        </p:nvCxnSpPr>
        <p:spPr>
          <a:xfrm>
            <a:off x="7397254" y="429443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57AEDA4-52D6-4D3B-88F2-FEC6079F5212}"/>
              </a:ext>
            </a:extLst>
          </p:cNvPr>
          <p:cNvCxnSpPr>
            <a:cxnSpLocks/>
          </p:cNvCxnSpPr>
          <p:nvPr/>
        </p:nvCxnSpPr>
        <p:spPr>
          <a:xfrm>
            <a:off x="7397252" y="448050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ECA8C0-2105-4DF8-9F6B-B7204212C2FC}"/>
              </a:ext>
            </a:extLst>
          </p:cNvPr>
          <p:cNvCxnSpPr>
            <a:cxnSpLocks/>
          </p:cNvCxnSpPr>
          <p:nvPr/>
        </p:nvCxnSpPr>
        <p:spPr>
          <a:xfrm>
            <a:off x="7397253" y="467720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C7FBA0-53DB-4D6E-9169-B17998887A40}"/>
              </a:ext>
            </a:extLst>
          </p:cNvPr>
          <p:cNvCxnSpPr>
            <a:cxnSpLocks/>
          </p:cNvCxnSpPr>
          <p:nvPr/>
        </p:nvCxnSpPr>
        <p:spPr>
          <a:xfrm>
            <a:off x="7397251" y="545869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5738BA-DE40-45B0-9A7F-E55691018A01}"/>
              </a:ext>
            </a:extLst>
          </p:cNvPr>
          <p:cNvCxnSpPr>
            <a:cxnSpLocks/>
          </p:cNvCxnSpPr>
          <p:nvPr/>
        </p:nvCxnSpPr>
        <p:spPr>
          <a:xfrm>
            <a:off x="7397251" y="565741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5D8B1F0-97E0-45D4-8376-3DFB33FC5315}"/>
              </a:ext>
            </a:extLst>
          </p:cNvPr>
          <p:cNvCxnSpPr>
            <a:cxnSpLocks/>
          </p:cNvCxnSpPr>
          <p:nvPr/>
        </p:nvCxnSpPr>
        <p:spPr>
          <a:xfrm>
            <a:off x="7397250" y="584880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C13BE5-3FB0-47B1-8303-5DB4D5858A65}"/>
              </a:ext>
            </a:extLst>
          </p:cNvPr>
          <p:cNvCxnSpPr>
            <a:cxnSpLocks/>
          </p:cNvCxnSpPr>
          <p:nvPr/>
        </p:nvCxnSpPr>
        <p:spPr>
          <a:xfrm>
            <a:off x="7397250" y="622625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C5492C-0D12-48B1-9B30-D3882368D346}"/>
              </a:ext>
            </a:extLst>
          </p:cNvPr>
          <p:cNvCxnSpPr>
            <a:cxnSpLocks/>
          </p:cNvCxnSpPr>
          <p:nvPr/>
        </p:nvCxnSpPr>
        <p:spPr>
          <a:xfrm>
            <a:off x="7397250" y="64389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78EFA7E-5B62-4820-B784-D841BC68D4FC}"/>
              </a:ext>
            </a:extLst>
          </p:cNvPr>
          <p:cNvCxnSpPr>
            <a:cxnSpLocks/>
          </p:cNvCxnSpPr>
          <p:nvPr/>
        </p:nvCxnSpPr>
        <p:spPr>
          <a:xfrm>
            <a:off x="7397249" y="66196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E0565-1983-49A1-A890-FB80388ECE37}"/>
              </a:ext>
            </a:extLst>
          </p:cNvPr>
          <p:cNvCxnSpPr>
            <a:cxnSpLocks/>
          </p:cNvCxnSpPr>
          <p:nvPr/>
        </p:nvCxnSpPr>
        <p:spPr>
          <a:xfrm>
            <a:off x="7397249" y="6800415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27C634-5E31-42AB-AD5B-37353257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5" y="0"/>
            <a:ext cx="179882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192F1-B9A9-461B-87CE-2833BF4AD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0" y="320372"/>
            <a:ext cx="2258879" cy="917139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A1B3EB-F06F-4C7C-A8D8-4F039E39CFDB}"/>
              </a:ext>
            </a:extLst>
          </p:cNvPr>
          <p:cNvCxnSpPr>
            <a:cxnSpLocks/>
          </p:cNvCxnSpPr>
          <p:nvPr/>
        </p:nvCxnSpPr>
        <p:spPr>
          <a:xfrm>
            <a:off x="1490871" y="3825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AA3D63-C8E5-4937-BC7A-5CCD5BA7D5C9}"/>
              </a:ext>
            </a:extLst>
          </p:cNvPr>
          <p:cNvCxnSpPr>
            <a:cxnSpLocks/>
          </p:cNvCxnSpPr>
          <p:nvPr/>
        </p:nvCxnSpPr>
        <p:spPr>
          <a:xfrm>
            <a:off x="831653" y="137541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9099FA-2B5B-403A-BAA7-99D3C8BEBED7}"/>
              </a:ext>
            </a:extLst>
          </p:cNvPr>
          <p:cNvCxnSpPr>
            <a:cxnSpLocks/>
          </p:cNvCxnSpPr>
          <p:nvPr/>
        </p:nvCxnSpPr>
        <p:spPr>
          <a:xfrm>
            <a:off x="1509060" y="96098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BBC1278-ACE0-43A4-928A-52136F777743}"/>
              </a:ext>
            </a:extLst>
          </p:cNvPr>
          <p:cNvCxnSpPr>
            <a:cxnSpLocks/>
          </p:cNvCxnSpPr>
          <p:nvPr/>
        </p:nvCxnSpPr>
        <p:spPr>
          <a:xfrm>
            <a:off x="1490871" y="11736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D9C489F-917A-4B41-B9CE-D0322DAAB8C2}"/>
              </a:ext>
            </a:extLst>
          </p:cNvPr>
          <p:cNvCxnSpPr>
            <a:cxnSpLocks/>
          </p:cNvCxnSpPr>
          <p:nvPr/>
        </p:nvCxnSpPr>
        <p:spPr>
          <a:xfrm>
            <a:off x="1527249" y="1555143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16A6F2-B01F-41D5-ADA6-94540A84A6C4}"/>
              </a:ext>
            </a:extLst>
          </p:cNvPr>
          <p:cNvCxnSpPr>
            <a:cxnSpLocks/>
          </p:cNvCxnSpPr>
          <p:nvPr/>
        </p:nvCxnSpPr>
        <p:spPr>
          <a:xfrm>
            <a:off x="1509059" y="17637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1AA8143-B647-4940-9FED-BF1CFFA09A0D}"/>
              </a:ext>
            </a:extLst>
          </p:cNvPr>
          <p:cNvCxnSpPr>
            <a:cxnSpLocks/>
          </p:cNvCxnSpPr>
          <p:nvPr/>
        </p:nvCxnSpPr>
        <p:spPr>
          <a:xfrm>
            <a:off x="1507388" y="192323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06C330-EE81-42C4-9414-1DE13783479D}"/>
              </a:ext>
            </a:extLst>
          </p:cNvPr>
          <p:cNvCxnSpPr>
            <a:cxnSpLocks/>
          </p:cNvCxnSpPr>
          <p:nvPr/>
        </p:nvCxnSpPr>
        <p:spPr>
          <a:xfrm>
            <a:off x="1490870" y="215197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BF725F3-08C9-412E-AB65-4A26030C8973}"/>
              </a:ext>
            </a:extLst>
          </p:cNvPr>
          <p:cNvCxnSpPr>
            <a:cxnSpLocks/>
          </p:cNvCxnSpPr>
          <p:nvPr/>
        </p:nvCxnSpPr>
        <p:spPr>
          <a:xfrm>
            <a:off x="1507388" y="2343218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F7AC5CE-CE0B-462A-B380-E48793B56D45}"/>
              </a:ext>
            </a:extLst>
          </p:cNvPr>
          <p:cNvCxnSpPr>
            <a:cxnSpLocks/>
          </p:cNvCxnSpPr>
          <p:nvPr/>
        </p:nvCxnSpPr>
        <p:spPr>
          <a:xfrm>
            <a:off x="786407" y="253474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7368E2-1378-4737-B9C0-D213EC6EBE1A}"/>
              </a:ext>
            </a:extLst>
          </p:cNvPr>
          <p:cNvCxnSpPr>
            <a:cxnSpLocks/>
          </p:cNvCxnSpPr>
          <p:nvPr/>
        </p:nvCxnSpPr>
        <p:spPr>
          <a:xfrm>
            <a:off x="789009" y="273144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51377E0-D5F5-4151-B880-DAD93B803AF1}"/>
              </a:ext>
            </a:extLst>
          </p:cNvPr>
          <p:cNvCxnSpPr>
            <a:cxnSpLocks/>
          </p:cNvCxnSpPr>
          <p:nvPr/>
        </p:nvCxnSpPr>
        <p:spPr>
          <a:xfrm>
            <a:off x="786406" y="29121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D5A173B-7B0C-4649-9DE5-673DDAC744EB}"/>
              </a:ext>
            </a:extLst>
          </p:cNvPr>
          <p:cNvCxnSpPr>
            <a:cxnSpLocks/>
          </p:cNvCxnSpPr>
          <p:nvPr/>
        </p:nvCxnSpPr>
        <p:spPr>
          <a:xfrm>
            <a:off x="799641" y="31195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83901AE-6629-4D1F-B8C8-98159600E8FE}"/>
              </a:ext>
            </a:extLst>
          </p:cNvPr>
          <p:cNvCxnSpPr>
            <a:cxnSpLocks/>
          </p:cNvCxnSpPr>
          <p:nvPr/>
        </p:nvCxnSpPr>
        <p:spPr>
          <a:xfrm>
            <a:off x="1527248" y="350762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A19B21-5498-4593-9B66-BC050761346F}"/>
              </a:ext>
            </a:extLst>
          </p:cNvPr>
          <p:cNvCxnSpPr>
            <a:cxnSpLocks/>
          </p:cNvCxnSpPr>
          <p:nvPr/>
        </p:nvCxnSpPr>
        <p:spPr>
          <a:xfrm>
            <a:off x="786406" y="370432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92F514-2F36-46EA-8008-9FE3C665E35C}"/>
              </a:ext>
            </a:extLst>
          </p:cNvPr>
          <p:cNvCxnSpPr>
            <a:cxnSpLocks/>
          </p:cNvCxnSpPr>
          <p:nvPr/>
        </p:nvCxnSpPr>
        <p:spPr>
          <a:xfrm>
            <a:off x="786406" y="389039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7A4B1C-64CF-4475-AB51-CB37B826CC9A}"/>
              </a:ext>
            </a:extLst>
          </p:cNvPr>
          <p:cNvCxnSpPr>
            <a:cxnSpLocks/>
          </p:cNvCxnSpPr>
          <p:nvPr/>
        </p:nvCxnSpPr>
        <p:spPr>
          <a:xfrm>
            <a:off x="786405" y="40977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B3B3718-FF18-4AFF-841D-3F810082FEE7}"/>
              </a:ext>
            </a:extLst>
          </p:cNvPr>
          <p:cNvCxnSpPr>
            <a:cxnSpLocks/>
          </p:cNvCxnSpPr>
          <p:nvPr/>
        </p:nvCxnSpPr>
        <p:spPr>
          <a:xfrm>
            <a:off x="786405" y="429443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36CEDE-86F9-4165-8B9F-7ADD143C91D7}"/>
              </a:ext>
            </a:extLst>
          </p:cNvPr>
          <p:cNvCxnSpPr>
            <a:cxnSpLocks/>
          </p:cNvCxnSpPr>
          <p:nvPr/>
        </p:nvCxnSpPr>
        <p:spPr>
          <a:xfrm>
            <a:off x="786404" y="448050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2A074FA-1DCC-4DFA-9C65-DA05DD05BEFE}"/>
              </a:ext>
            </a:extLst>
          </p:cNvPr>
          <p:cNvCxnSpPr>
            <a:cxnSpLocks/>
          </p:cNvCxnSpPr>
          <p:nvPr/>
        </p:nvCxnSpPr>
        <p:spPr>
          <a:xfrm>
            <a:off x="786405" y="545869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CFDF51-DD9E-4780-9025-3109E12530A8}"/>
              </a:ext>
            </a:extLst>
          </p:cNvPr>
          <p:cNvCxnSpPr>
            <a:cxnSpLocks/>
          </p:cNvCxnSpPr>
          <p:nvPr/>
        </p:nvCxnSpPr>
        <p:spPr>
          <a:xfrm>
            <a:off x="809796" y="565741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3AA4837-A98A-413F-9E0F-5497FD9BE453}"/>
              </a:ext>
            </a:extLst>
          </p:cNvPr>
          <p:cNvCxnSpPr>
            <a:cxnSpLocks/>
          </p:cNvCxnSpPr>
          <p:nvPr/>
        </p:nvCxnSpPr>
        <p:spPr>
          <a:xfrm>
            <a:off x="786403" y="584880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735B8C5-483B-42F6-9B6C-398890BA9526}"/>
              </a:ext>
            </a:extLst>
          </p:cNvPr>
          <p:cNvCxnSpPr>
            <a:cxnSpLocks/>
          </p:cNvCxnSpPr>
          <p:nvPr/>
        </p:nvCxnSpPr>
        <p:spPr>
          <a:xfrm>
            <a:off x="798684" y="626272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2D85AB6-D04C-4DAB-AD39-B89284A877F1}"/>
              </a:ext>
            </a:extLst>
          </p:cNvPr>
          <p:cNvCxnSpPr>
            <a:cxnSpLocks/>
          </p:cNvCxnSpPr>
          <p:nvPr/>
        </p:nvCxnSpPr>
        <p:spPr>
          <a:xfrm>
            <a:off x="799640" y="64389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1475DD6-4844-40A0-979E-2EE99DC8A93D}"/>
              </a:ext>
            </a:extLst>
          </p:cNvPr>
          <p:cNvCxnSpPr>
            <a:cxnSpLocks/>
          </p:cNvCxnSpPr>
          <p:nvPr/>
        </p:nvCxnSpPr>
        <p:spPr>
          <a:xfrm>
            <a:off x="1507387" y="66196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72F30B1-D721-458B-9DB4-EEC3BB88036D}"/>
              </a:ext>
            </a:extLst>
          </p:cNvPr>
          <p:cNvCxnSpPr>
            <a:cxnSpLocks/>
          </p:cNvCxnSpPr>
          <p:nvPr/>
        </p:nvCxnSpPr>
        <p:spPr>
          <a:xfrm>
            <a:off x="786403" y="682699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51E2BC-D04F-4829-B294-4DF41593D803}"/>
              </a:ext>
            </a:extLst>
          </p:cNvPr>
          <p:cNvSpPr txBox="1"/>
          <p:nvPr/>
        </p:nvSpPr>
        <p:spPr>
          <a:xfrm>
            <a:off x="2289422" y="1507732"/>
            <a:ext cx="1866217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2400" dirty="0"/>
              <a:t>GEOMINQ</a:t>
            </a:r>
          </a:p>
          <a:p>
            <a:r>
              <a:rPr lang="en-SG" sz="2400" dirty="0"/>
              <a:t>#Non Salient = 8</a:t>
            </a:r>
          </a:p>
          <a:p>
            <a:r>
              <a:rPr lang="en-SG" sz="2400" dirty="0"/>
              <a:t>#Dual Loading = 0</a:t>
            </a:r>
            <a:endParaRPr lang="en-US" sz="2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A5C8F7-B977-45A2-A1BD-337355C02B5C}"/>
              </a:ext>
            </a:extLst>
          </p:cNvPr>
          <p:cNvSpPr txBox="1"/>
          <p:nvPr/>
        </p:nvSpPr>
        <p:spPr>
          <a:xfrm>
            <a:off x="4754287" y="4570879"/>
            <a:ext cx="1866217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2400" dirty="0"/>
              <a:t>QUARTIMIN</a:t>
            </a:r>
          </a:p>
          <a:p>
            <a:r>
              <a:rPr lang="en-SG" sz="2400" dirty="0"/>
              <a:t>#Non Salient = 6</a:t>
            </a:r>
          </a:p>
          <a:p>
            <a:r>
              <a:rPr lang="en-SG" sz="2400" dirty="0"/>
              <a:t>#Dual Loading = 0</a:t>
            </a:r>
            <a:endParaRPr lang="en-US" sz="24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23B6079-A949-4009-BB81-A147AB980149}"/>
              </a:ext>
            </a:extLst>
          </p:cNvPr>
          <p:cNvCxnSpPr/>
          <p:nvPr/>
        </p:nvCxnSpPr>
        <p:spPr>
          <a:xfrm flipV="1">
            <a:off x="2450805" y="313660"/>
            <a:ext cx="4114800" cy="63060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4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889AE3-66D2-4DF3-A7A9-412946F0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97" y="-10632"/>
            <a:ext cx="17826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98432-AF49-4689-B90D-3ED3B3E1D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913" y="0"/>
            <a:ext cx="181032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8</a:t>
            </a:fld>
            <a:endParaRPr lang="th-TH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8114955" y="39316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115E66-BE9E-438A-8E7E-6D05DCBA1F7C}"/>
              </a:ext>
            </a:extLst>
          </p:cNvPr>
          <p:cNvCxnSpPr>
            <a:cxnSpLocks/>
          </p:cNvCxnSpPr>
          <p:nvPr/>
        </p:nvCxnSpPr>
        <p:spPr>
          <a:xfrm>
            <a:off x="8099006" y="96098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621683-0070-476B-B85B-1360BBCE36F7}"/>
              </a:ext>
            </a:extLst>
          </p:cNvPr>
          <p:cNvCxnSpPr>
            <a:cxnSpLocks/>
          </p:cNvCxnSpPr>
          <p:nvPr/>
        </p:nvCxnSpPr>
        <p:spPr>
          <a:xfrm>
            <a:off x="8114954" y="11736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AC08B3-6529-4FA5-9DA1-A17BEA89F532}"/>
              </a:ext>
            </a:extLst>
          </p:cNvPr>
          <p:cNvCxnSpPr>
            <a:cxnSpLocks/>
          </p:cNvCxnSpPr>
          <p:nvPr/>
        </p:nvCxnSpPr>
        <p:spPr>
          <a:xfrm>
            <a:off x="7397257" y="137033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781947-C12D-418F-AB11-CFFDDBCD44AE}"/>
              </a:ext>
            </a:extLst>
          </p:cNvPr>
          <p:cNvCxnSpPr>
            <a:cxnSpLocks/>
          </p:cNvCxnSpPr>
          <p:nvPr/>
        </p:nvCxnSpPr>
        <p:spPr>
          <a:xfrm>
            <a:off x="8099005" y="15564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5AC958-43B7-4B09-BA9F-B22642455474}"/>
              </a:ext>
            </a:extLst>
          </p:cNvPr>
          <p:cNvCxnSpPr>
            <a:cxnSpLocks/>
          </p:cNvCxnSpPr>
          <p:nvPr/>
        </p:nvCxnSpPr>
        <p:spPr>
          <a:xfrm>
            <a:off x="8099005" y="17637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7B187C-D92D-4377-8B16-04EF1A3DA457}"/>
              </a:ext>
            </a:extLst>
          </p:cNvPr>
          <p:cNvCxnSpPr>
            <a:cxnSpLocks/>
          </p:cNvCxnSpPr>
          <p:nvPr/>
        </p:nvCxnSpPr>
        <p:spPr>
          <a:xfrm>
            <a:off x="8099004" y="19657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064E2F-313F-4F3B-9B1C-F57F34ACBFD9}"/>
              </a:ext>
            </a:extLst>
          </p:cNvPr>
          <p:cNvCxnSpPr>
            <a:cxnSpLocks/>
          </p:cNvCxnSpPr>
          <p:nvPr/>
        </p:nvCxnSpPr>
        <p:spPr>
          <a:xfrm>
            <a:off x="8099004" y="215197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AF89FC-E2A4-435D-8516-33CE9AFE67A6}"/>
              </a:ext>
            </a:extLst>
          </p:cNvPr>
          <p:cNvCxnSpPr>
            <a:cxnSpLocks/>
          </p:cNvCxnSpPr>
          <p:nvPr/>
        </p:nvCxnSpPr>
        <p:spPr>
          <a:xfrm>
            <a:off x="8099003" y="23380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6C167C-8A41-4CCF-8B9E-9B8F2D888CE5}"/>
              </a:ext>
            </a:extLst>
          </p:cNvPr>
          <p:cNvCxnSpPr>
            <a:cxnSpLocks/>
          </p:cNvCxnSpPr>
          <p:nvPr/>
        </p:nvCxnSpPr>
        <p:spPr>
          <a:xfrm>
            <a:off x="7397257" y="253474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F58673-6E57-4E4C-A9B9-F3453AA7FC36}"/>
              </a:ext>
            </a:extLst>
          </p:cNvPr>
          <p:cNvCxnSpPr>
            <a:cxnSpLocks/>
          </p:cNvCxnSpPr>
          <p:nvPr/>
        </p:nvCxnSpPr>
        <p:spPr>
          <a:xfrm>
            <a:off x="7397256" y="273144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EDA977-6F86-4800-8879-AB5EE7937E53}"/>
              </a:ext>
            </a:extLst>
          </p:cNvPr>
          <p:cNvCxnSpPr>
            <a:cxnSpLocks/>
          </p:cNvCxnSpPr>
          <p:nvPr/>
        </p:nvCxnSpPr>
        <p:spPr>
          <a:xfrm>
            <a:off x="7397256" y="29121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578A617-1B0B-4F90-81F7-B6B8153B5511}"/>
              </a:ext>
            </a:extLst>
          </p:cNvPr>
          <p:cNvCxnSpPr>
            <a:cxnSpLocks/>
          </p:cNvCxnSpPr>
          <p:nvPr/>
        </p:nvCxnSpPr>
        <p:spPr>
          <a:xfrm>
            <a:off x="7397255" y="31195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04DA3CB-AE80-4B66-9D17-5F1E32919FD7}"/>
              </a:ext>
            </a:extLst>
          </p:cNvPr>
          <p:cNvCxnSpPr>
            <a:cxnSpLocks/>
          </p:cNvCxnSpPr>
          <p:nvPr/>
        </p:nvCxnSpPr>
        <p:spPr>
          <a:xfrm>
            <a:off x="7397255" y="3305603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128944-014C-4175-8D3C-09468BD561BC}"/>
              </a:ext>
            </a:extLst>
          </p:cNvPr>
          <p:cNvCxnSpPr>
            <a:cxnSpLocks/>
          </p:cNvCxnSpPr>
          <p:nvPr/>
        </p:nvCxnSpPr>
        <p:spPr>
          <a:xfrm>
            <a:off x="8099003" y="350762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F5618B-93D8-4565-B568-F7B9972922F6}"/>
              </a:ext>
            </a:extLst>
          </p:cNvPr>
          <p:cNvCxnSpPr>
            <a:cxnSpLocks/>
          </p:cNvCxnSpPr>
          <p:nvPr/>
        </p:nvCxnSpPr>
        <p:spPr>
          <a:xfrm>
            <a:off x="7397254" y="370432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F1E93D-0B1D-413E-8CD4-30361991CFB8}"/>
              </a:ext>
            </a:extLst>
          </p:cNvPr>
          <p:cNvCxnSpPr>
            <a:cxnSpLocks/>
          </p:cNvCxnSpPr>
          <p:nvPr/>
        </p:nvCxnSpPr>
        <p:spPr>
          <a:xfrm>
            <a:off x="7397254" y="389039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B78461-4467-4C74-ACB0-D00EFC79DA2B}"/>
              </a:ext>
            </a:extLst>
          </p:cNvPr>
          <p:cNvCxnSpPr>
            <a:cxnSpLocks/>
          </p:cNvCxnSpPr>
          <p:nvPr/>
        </p:nvCxnSpPr>
        <p:spPr>
          <a:xfrm>
            <a:off x="7397253" y="40977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775B380-4667-4446-8D2D-C2E3C872D6DC}"/>
              </a:ext>
            </a:extLst>
          </p:cNvPr>
          <p:cNvCxnSpPr>
            <a:cxnSpLocks/>
          </p:cNvCxnSpPr>
          <p:nvPr/>
        </p:nvCxnSpPr>
        <p:spPr>
          <a:xfrm>
            <a:off x="7397254" y="429443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57AEDA4-52D6-4D3B-88F2-FEC6079F5212}"/>
              </a:ext>
            </a:extLst>
          </p:cNvPr>
          <p:cNvCxnSpPr>
            <a:cxnSpLocks/>
          </p:cNvCxnSpPr>
          <p:nvPr/>
        </p:nvCxnSpPr>
        <p:spPr>
          <a:xfrm>
            <a:off x="7397252" y="448050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ECA8C0-2105-4DF8-9F6B-B7204212C2FC}"/>
              </a:ext>
            </a:extLst>
          </p:cNvPr>
          <p:cNvCxnSpPr>
            <a:cxnSpLocks/>
          </p:cNvCxnSpPr>
          <p:nvPr/>
        </p:nvCxnSpPr>
        <p:spPr>
          <a:xfrm>
            <a:off x="7397253" y="467720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C7FBA0-53DB-4D6E-9169-B17998887A40}"/>
              </a:ext>
            </a:extLst>
          </p:cNvPr>
          <p:cNvCxnSpPr>
            <a:cxnSpLocks/>
          </p:cNvCxnSpPr>
          <p:nvPr/>
        </p:nvCxnSpPr>
        <p:spPr>
          <a:xfrm>
            <a:off x="7397251" y="545869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5738BA-DE40-45B0-9A7F-E55691018A01}"/>
              </a:ext>
            </a:extLst>
          </p:cNvPr>
          <p:cNvCxnSpPr>
            <a:cxnSpLocks/>
          </p:cNvCxnSpPr>
          <p:nvPr/>
        </p:nvCxnSpPr>
        <p:spPr>
          <a:xfrm>
            <a:off x="7397251" y="565741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5D8B1F0-97E0-45D4-8376-3DFB33FC5315}"/>
              </a:ext>
            </a:extLst>
          </p:cNvPr>
          <p:cNvCxnSpPr>
            <a:cxnSpLocks/>
          </p:cNvCxnSpPr>
          <p:nvPr/>
        </p:nvCxnSpPr>
        <p:spPr>
          <a:xfrm>
            <a:off x="7397250" y="584880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C13BE5-3FB0-47B1-8303-5DB4D5858A65}"/>
              </a:ext>
            </a:extLst>
          </p:cNvPr>
          <p:cNvCxnSpPr>
            <a:cxnSpLocks/>
          </p:cNvCxnSpPr>
          <p:nvPr/>
        </p:nvCxnSpPr>
        <p:spPr>
          <a:xfrm>
            <a:off x="7397250" y="622625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C5492C-0D12-48B1-9B30-D3882368D346}"/>
              </a:ext>
            </a:extLst>
          </p:cNvPr>
          <p:cNvCxnSpPr>
            <a:cxnSpLocks/>
          </p:cNvCxnSpPr>
          <p:nvPr/>
        </p:nvCxnSpPr>
        <p:spPr>
          <a:xfrm>
            <a:off x="7397250" y="64389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78EFA7E-5B62-4820-B784-D841BC68D4FC}"/>
              </a:ext>
            </a:extLst>
          </p:cNvPr>
          <p:cNvCxnSpPr>
            <a:cxnSpLocks/>
          </p:cNvCxnSpPr>
          <p:nvPr/>
        </p:nvCxnSpPr>
        <p:spPr>
          <a:xfrm>
            <a:off x="7397249" y="66196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E0565-1983-49A1-A890-FB80388ECE37}"/>
              </a:ext>
            </a:extLst>
          </p:cNvPr>
          <p:cNvCxnSpPr>
            <a:cxnSpLocks/>
          </p:cNvCxnSpPr>
          <p:nvPr/>
        </p:nvCxnSpPr>
        <p:spPr>
          <a:xfrm>
            <a:off x="7397249" y="6800415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A1B3EB-F06F-4C7C-A8D8-4F039E39CFDB}"/>
              </a:ext>
            </a:extLst>
          </p:cNvPr>
          <p:cNvCxnSpPr>
            <a:cxnSpLocks/>
          </p:cNvCxnSpPr>
          <p:nvPr/>
        </p:nvCxnSpPr>
        <p:spPr>
          <a:xfrm>
            <a:off x="1490871" y="3825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AA3D63-C8E5-4937-BC7A-5CCD5BA7D5C9}"/>
              </a:ext>
            </a:extLst>
          </p:cNvPr>
          <p:cNvCxnSpPr>
            <a:cxnSpLocks/>
          </p:cNvCxnSpPr>
          <p:nvPr/>
        </p:nvCxnSpPr>
        <p:spPr>
          <a:xfrm>
            <a:off x="831653" y="137541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BBC1278-ACE0-43A4-928A-52136F777743}"/>
              </a:ext>
            </a:extLst>
          </p:cNvPr>
          <p:cNvCxnSpPr>
            <a:cxnSpLocks/>
          </p:cNvCxnSpPr>
          <p:nvPr/>
        </p:nvCxnSpPr>
        <p:spPr>
          <a:xfrm>
            <a:off x="1490871" y="11736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D9C489F-917A-4B41-B9CE-D0322DAAB8C2}"/>
              </a:ext>
            </a:extLst>
          </p:cNvPr>
          <p:cNvCxnSpPr>
            <a:cxnSpLocks/>
          </p:cNvCxnSpPr>
          <p:nvPr/>
        </p:nvCxnSpPr>
        <p:spPr>
          <a:xfrm>
            <a:off x="1527249" y="1555143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16A6F2-B01F-41D5-ADA6-94540A84A6C4}"/>
              </a:ext>
            </a:extLst>
          </p:cNvPr>
          <p:cNvCxnSpPr>
            <a:cxnSpLocks/>
          </p:cNvCxnSpPr>
          <p:nvPr/>
        </p:nvCxnSpPr>
        <p:spPr>
          <a:xfrm>
            <a:off x="786402" y="17637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06C330-EE81-42C4-9414-1DE13783479D}"/>
              </a:ext>
            </a:extLst>
          </p:cNvPr>
          <p:cNvCxnSpPr>
            <a:cxnSpLocks/>
          </p:cNvCxnSpPr>
          <p:nvPr/>
        </p:nvCxnSpPr>
        <p:spPr>
          <a:xfrm>
            <a:off x="1490870" y="215197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F7AC5CE-CE0B-462A-B380-E48793B56D45}"/>
              </a:ext>
            </a:extLst>
          </p:cNvPr>
          <p:cNvCxnSpPr>
            <a:cxnSpLocks/>
          </p:cNvCxnSpPr>
          <p:nvPr/>
        </p:nvCxnSpPr>
        <p:spPr>
          <a:xfrm>
            <a:off x="786407" y="253474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7368E2-1378-4737-B9C0-D213EC6EBE1A}"/>
              </a:ext>
            </a:extLst>
          </p:cNvPr>
          <p:cNvCxnSpPr>
            <a:cxnSpLocks/>
          </p:cNvCxnSpPr>
          <p:nvPr/>
        </p:nvCxnSpPr>
        <p:spPr>
          <a:xfrm>
            <a:off x="789009" y="273144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51377E0-D5F5-4151-B880-DAD93B803AF1}"/>
              </a:ext>
            </a:extLst>
          </p:cNvPr>
          <p:cNvCxnSpPr>
            <a:cxnSpLocks/>
          </p:cNvCxnSpPr>
          <p:nvPr/>
        </p:nvCxnSpPr>
        <p:spPr>
          <a:xfrm>
            <a:off x="786406" y="29121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D5A173B-7B0C-4649-9DE5-673DDAC744EB}"/>
              </a:ext>
            </a:extLst>
          </p:cNvPr>
          <p:cNvCxnSpPr>
            <a:cxnSpLocks/>
          </p:cNvCxnSpPr>
          <p:nvPr/>
        </p:nvCxnSpPr>
        <p:spPr>
          <a:xfrm>
            <a:off x="799641" y="31195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83901AE-6629-4D1F-B8C8-98159600E8FE}"/>
              </a:ext>
            </a:extLst>
          </p:cNvPr>
          <p:cNvCxnSpPr>
            <a:cxnSpLocks/>
          </p:cNvCxnSpPr>
          <p:nvPr/>
        </p:nvCxnSpPr>
        <p:spPr>
          <a:xfrm>
            <a:off x="809796" y="350118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A19B21-5498-4593-9B66-BC050761346F}"/>
              </a:ext>
            </a:extLst>
          </p:cNvPr>
          <p:cNvCxnSpPr>
            <a:cxnSpLocks/>
          </p:cNvCxnSpPr>
          <p:nvPr/>
        </p:nvCxnSpPr>
        <p:spPr>
          <a:xfrm>
            <a:off x="786406" y="370432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92F514-2F36-46EA-8008-9FE3C665E35C}"/>
              </a:ext>
            </a:extLst>
          </p:cNvPr>
          <p:cNvCxnSpPr>
            <a:cxnSpLocks/>
          </p:cNvCxnSpPr>
          <p:nvPr/>
        </p:nvCxnSpPr>
        <p:spPr>
          <a:xfrm>
            <a:off x="786406" y="389039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7A4B1C-64CF-4475-AB51-CB37B826CC9A}"/>
              </a:ext>
            </a:extLst>
          </p:cNvPr>
          <p:cNvCxnSpPr>
            <a:cxnSpLocks/>
          </p:cNvCxnSpPr>
          <p:nvPr/>
        </p:nvCxnSpPr>
        <p:spPr>
          <a:xfrm>
            <a:off x="786405" y="40977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B3B3718-FF18-4AFF-841D-3F810082FEE7}"/>
              </a:ext>
            </a:extLst>
          </p:cNvPr>
          <p:cNvCxnSpPr>
            <a:cxnSpLocks/>
          </p:cNvCxnSpPr>
          <p:nvPr/>
        </p:nvCxnSpPr>
        <p:spPr>
          <a:xfrm>
            <a:off x="786405" y="429443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36CEDE-86F9-4165-8B9F-7ADD143C91D7}"/>
              </a:ext>
            </a:extLst>
          </p:cNvPr>
          <p:cNvCxnSpPr>
            <a:cxnSpLocks/>
          </p:cNvCxnSpPr>
          <p:nvPr/>
        </p:nvCxnSpPr>
        <p:spPr>
          <a:xfrm>
            <a:off x="786404" y="448050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2A074FA-1DCC-4DFA-9C65-DA05DD05BEFE}"/>
              </a:ext>
            </a:extLst>
          </p:cNvPr>
          <p:cNvCxnSpPr>
            <a:cxnSpLocks/>
          </p:cNvCxnSpPr>
          <p:nvPr/>
        </p:nvCxnSpPr>
        <p:spPr>
          <a:xfrm>
            <a:off x="786405" y="545869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CFDF51-DD9E-4780-9025-3109E12530A8}"/>
              </a:ext>
            </a:extLst>
          </p:cNvPr>
          <p:cNvCxnSpPr>
            <a:cxnSpLocks/>
          </p:cNvCxnSpPr>
          <p:nvPr/>
        </p:nvCxnSpPr>
        <p:spPr>
          <a:xfrm>
            <a:off x="809796" y="565741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3AA4837-A98A-413F-9E0F-5497FD9BE453}"/>
              </a:ext>
            </a:extLst>
          </p:cNvPr>
          <p:cNvCxnSpPr>
            <a:cxnSpLocks/>
          </p:cNvCxnSpPr>
          <p:nvPr/>
        </p:nvCxnSpPr>
        <p:spPr>
          <a:xfrm>
            <a:off x="786403" y="584880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735B8C5-483B-42F6-9B6C-398890BA9526}"/>
              </a:ext>
            </a:extLst>
          </p:cNvPr>
          <p:cNvCxnSpPr>
            <a:cxnSpLocks/>
          </p:cNvCxnSpPr>
          <p:nvPr/>
        </p:nvCxnSpPr>
        <p:spPr>
          <a:xfrm>
            <a:off x="798684" y="626272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2D85AB6-D04C-4DAB-AD39-B89284A877F1}"/>
              </a:ext>
            </a:extLst>
          </p:cNvPr>
          <p:cNvCxnSpPr>
            <a:cxnSpLocks/>
          </p:cNvCxnSpPr>
          <p:nvPr/>
        </p:nvCxnSpPr>
        <p:spPr>
          <a:xfrm>
            <a:off x="799640" y="64389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1475DD6-4844-40A0-979E-2EE99DC8A93D}"/>
              </a:ext>
            </a:extLst>
          </p:cNvPr>
          <p:cNvCxnSpPr>
            <a:cxnSpLocks/>
          </p:cNvCxnSpPr>
          <p:nvPr/>
        </p:nvCxnSpPr>
        <p:spPr>
          <a:xfrm>
            <a:off x="809794" y="66196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72F30B1-D721-458B-9DB4-EEC3BB88036D}"/>
              </a:ext>
            </a:extLst>
          </p:cNvPr>
          <p:cNvCxnSpPr>
            <a:cxnSpLocks/>
          </p:cNvCxnSpPr>
          <p:nvPr/>
        </p:nvCxnSpPr>
        <p:spPr>
          <a:xfrm>
            <a:off x="786403" y="682699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51E2BC-D04F-4829-B294-4DF41593D803}"/>
              </a:ext>
            </a:extLst>
          </p:cNvPr>
          <p:cNvSpPr txBox="1"/>
          <p:nvPr/>
        </p:nvSpPr>
        <p:spPr>
          <a:xfrm>
            <a:off x="2289422" y="1507732"/>
            <a:ext cx="186621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2400" dirty="0"/>
              <a:t>GEOMINQ, NORM</a:t>
            </a:r>
          </a:p>
          <a:p>
            <a:r>
              <a:rPr lang="en-SG" sz="2400" dirty="0"/>
              <a:t>#Non Salient = 5</a:t>
            </a:r>
          </a:p>
          <a:p>
            <a:r>
              <a:rPr lang="en-SG" sz="2400" dirty="0"/>
              <a:t>#Dual Loading = 0</a:t>
            </a:r>
            <a:endParaRPr lang="en-US" sz="2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A5C8F7-B977-45A2-A1BD-337355C02B5C}"/>
              </a:ext>
            </a:extLst>
          </p:cNvPr>
          <p:cNvSpPr txBox="1"/>
          <p:nvPr/>
        </p:nvSpPr>
        <p:spPr>
          <a:xfrm>
            <a:off x="4754287" y="4570879"/>
            <a:ext cx="20136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2400" dirty="0"/>
              <a:t>QUARTIMIN, NORM</a:t>
            </a:r>
          </a:p>
          <a:p>
            <a:r>
              <a:rPr lang="en-SG" sz="2400" dirty="0"/>
              <a:t>#Non Salient = 5</a:t>
            </a:r>
          </a:p>
          <a:p>
            <a:r>
              <a:rPr lang="en-SG" sz="2400" dirty="0"/>
              <a:t>#Dual Loading = 0</a:t>
            </a:r>
            <a:endParaRPr lang="en-US" sz="24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CFE7BA9-3276-4DE2-9EFA-DCA6B574A85E}"/>
              </a:ext>
            </a:extLst>
          </p:cNvPr>
          <p:cNvCxnSpPr>
            <a:cxnSpLocks/>
          </p:cNvCxnSpPr>
          <p:nvPr/>
        </p:nvCxnSpPr>
        <p:spPr>
          <a:xfrm>
            <a:off x="7397249" y="526731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D012520-9EA5-43D9-AE4E-F6D3F0D08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861" y="5824221"/>
            <a:ext cx="2514600" cy="942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510A2E-F1BF-48EB-95A3-233F93799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328" y="251067"/>
            <a:ext cx="2219325" cy="99060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0D3D0EE-67C9-4AF3-980E-8501C3913904}"/>
              </a:ext>
            </a:extLst>
          </p:cNvPr>
          <p:cNvCxnSpPr>
            <a:cxnSpLocks/>
          </p:cNvCxnSpPr>
          <p:nvPr/>
        </p:nvCxnSpPr>
        <p:spPr>
          <a:xfrm>
            <a:off x="786402" y="331511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40410BC-7A7A-499C-A242-D5054C9E4299}"/>
              </a:ext>
            </a:extLst>
          </p:cNvPr>
          <p:cNvCxnSpPr>
            <a:cxnSpLocks/>
          </p:cNvCxnSpPr>
          <p:nvPr/>
        </p:nvCxnSpPr>
        <p:spPr>
          <a:xfrm>
            <a:off x="809796" y="5685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06B4F0-BA34-406D-A2A8-F372BF474397}"/>
              </a:ext>
            </a:extLst>
          </p:cNvPr>
          <p:cNvCxnSpPr>
            <a:cxnSpLocks/>
          </p:cNvCxnSpPr>
          <p:nvPr/>
        </p:nvCxnSpPr>
        <p:spPr>
          <a:xfrm>
            <a:off x="809795" y="7569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7BD4D1-E998-4BA2-A843-F133EDB41E63}"/>
              </a:ext>
            </a:extLst>
          </p:cNvPr>
          <p:cNvCxnSpPr>
            <a:cxnSpLocks/>
          </p:cNvCxnSpPr>
          <p:nvPr/>
        </p:nvCxnSpPr>
        <p:spPr>
          <a:xfrm>
            <a:off x="786402" y="467720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2EB5331-FC03-47AE-806E-02316BE14325}"/>
              </a:ext>
            </a:extLst>
          </p:cNvPr>
          <p:cNvCxnSpPr>
            <a:cxnSpLocks/>
          </p:cNvCxnSpPr>
          <p:nvPr/>
        </p:nvCxnSpPr>
        <p:spPr>
          <a:xfrm>
            <a:off x="786402" y="4879223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3526552-DD15-4C4E-937A-AADAE4A9ADEB}"/>
              </a:ext>
            </a:extLst>
          </p:cNvPr>
          <p:cNvCxnSpPr>
            <a:cxnSpLocks/>
          </p:cNvCxnSpPr>
          <p:nvPr/>
        </p:nvCxnSpPr>
        <p:spPr>
          <a:xfrm>
            <a:off x="786402" y="526731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DDD0D-C718-4095-9D67-E5E528F7A726}"/>
              </a:ext>
            </a:extLst>
          </p:cNvPr>
          <p:cNvCxnSpPr/>
          <p:nvPr/>
        </p:nvCxnSpPr>
        <p:spPr>
          <a:xfrm flipV="1">
            <a:off x="2450805" y="313660"/>
            <a:ext cx="4114800" cy="63060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42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98432-AF49-4689-B90D-3ED3B3E1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13" y="0"/>
            <a:ext cx="181032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สันทัด พรประเสริฐมานิต (</a:t>
            </a:r>
            <a:r>
              <a:rPr lang="en-US"/>
              <a:t>ASSESSMENT)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8A69-6556-412F-A33B-399C3BF4DDE7}" type="slidenum">
              <a:rPr lang="th-TH" smtClean="0"/>
              <a:t>9</a:t>
            </a:fld>
            <a:endParaRPr lang="th-TH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8114955" y="39316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115E66-BE9E-438A-8E7E-6D05DCBA1F7C}"/>
              </a:ext>
            </a:extLst>
          </p:cNvPr>
          <p:cNvCxnSpPr>
            <a:cxnSpLocks/>
          </p:cNvCxnSpPr>
          <p:nvPr/>
        </p:nvCxnSpPr>
        <p:spPr>
          <a:xfrm>
            <a:off x="8099006" y="96098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621683-0070-476B-B85B-1360BBCE36F7}"/>
              </a:ext>
            </a:extLst>
          </p:cNvPr>
          <p:cNvCxnSpPr>
            <a:cxnSpLocks/>
          </p:cNvCxnSpPr>
          <p:nvPr/>
        </p:nvCxnSpPr>
        <p:spPr>
          <a:xfrm>
            <a:off x="8114954" y="11736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AC08B3-6529-4FA5-9DA1-A17BEA89F532}"/>
              </a:ext>
            </a:extLst>
          </p:cNvPr>
          <p:cNvCxnSpPr>
            <a:cxnSpLocks/>
          </p:cNvCxnSpPr>
          <p:nvPr/>
        </p:nvCxnSpPr>
        <p:spPr>
          <a:xfrm>
            <a:off x="7397257" y="137033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781947-C12D-418F-AB11-CFFDDBCD44AE}"/>
              </a:ext>
            </a:extLst>
          </p:cNvPr>
          <p:cNvCxnSpPr>
            <a:cxnSpLocks/>
          </p:cNvCxnSpPr>
          <p:nvPr/>
        </p:nvCxnSpPr>
        <p:spPr>
          <a:xfrm>
            <a:off x="8099005" y="15564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5AC958-43B7-4B09-BA9F-B22642455474}"/>
              </a:ext>
            </a:extLst>
          </p:cNvPr>
          <p:cNvCxnSpPr>
            <a:cxnSpLocks/>
          </p:cNvCxnSpPr>
          <p:nvPr/>
        </p:nvCxnSpPr>
        <p:spPr>
          <a:xfrm>
            <a:off x="8099005" y="17637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7B187C-D92D-4377-8B16-04EF1A3DA457}"/>
              </a:ext>
            </a:extLst>
          </p:cNvPr>
          <p:cNvCxnSpPr>
            <a:cxnSpLocks/>
          </p:cNvCxnSpPr>
          <p:nvPr/>
        </p:nvCxnSpPr>
        <p:spPr>
          <a:xfrm>
            <a:off x="8099004" y="19657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064E2F-313F-4F3B-9B1C-F57F34ACBFD9}"/>
              </a:ext>
            </a:extLst>
          </p:cNvPr>
          <p:cNvCxnSpPr>
            <a:cxnSpLocks/>
          </p:cNvCxnSpPr>
          <p:nvPr/>
        </p:nvCxnSpPr>
        <p:spPr>
          <a:xfrm>
            <a:off x="8099004" y="215197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AF89FC-E2A4-435D-8516-33CE9AFE67A6}"/>
              </a:ext>
            </a:extLst>
          </p:cNvPr>
          <p:cNvCxnSpPr>
            <a:cxnSpLocks/>
          </p:cNvCxnSpPr>
          <p:nvPr/>
        </p:nvCxnSpPr>
        <p:spPr>
          <a:xfrm>
            <a:off x="8099003" y="233804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6C167C-8A41-4CCF-8B9E-9B8F2D888CE5}"/>
              </a:ext>
            </a:extLst>
          </p:cNvPr>
          <p:cNvCxnSpPr>
            <a:cxnSpLocks/>
          </p:cNvCxnSpPr>
          <p:nvPr/>
        </p:nvCxnSpPr>
        <p:spPr>
          <a:xfrm>
            <a:off x="7397257" y="253474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F58673-6E57-4E4C-A9B9-F3453AA7FC36}"/>
              </a:ext>
            </a:extLst>
          </p:cNvPr>
          <p:cNvCxnSpPr>
            <a:cxnSpLocks/>
          </p:cNvCxnSpPr>
          <p:nvPr/>
        </p:nvCxnSpPr>
        <p:spPr>
          <a:xfrm>
            <a:off x="7397256" y="273144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EDA977-6F86-4800-8879-AB5EE7937E53}"/>
              </a:ext>
            </a:extLst>
          </p:cNvPr>
          <p:cNvCxnSpPr>
            <a:cxnSpLocks/>
          </p:cNvCxnSpPr>
          <p:nvPr/>
        </p:nvCxnSpPr>
        <p:spPr>
          <a:xfrm>
            <a:off x="7397256" y="291219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578A617-1B0B-4F90-81F7-B6B8153B5511}"/>
              </a:ext>
            </a:extLst>
          </p:cNvPr>
          <p:cNvCxnSpPr>
            <a:cxnSpLocks/>
          </p:cNvCxnSpPr>
          <p:nvPr/>
        </p:nvCxnSpPr>
        <p:spPr>
          <a:xfrm>
            <a:off x="7397255" y="311953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04DA3CB-AE80-4B66-9D17-5F1E32919FD7}"/>
              </a:ext>
            </a:extLst>
          </p:cNvPr>
          <p:cNvCxnSpPr>
            <a:cxnSpLocks/>
          </p:cNvCxnSpPr>
          <p:nvPr/>
        </p:nvCxnSpPr>
        <p:spPr>
          <a:xfrm>
            <a:off x="7397255" y="3305603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128944-014C-4175-8D3C-09468BD561BC}"/>
              </a:ext>
            </a:extLst>
          </p:cNvPr>
          <p:cNvCxnSpPr>
            <a:cxnSpLocks/>
          </p:cNvCxnSpPr>
          <p:nvPr/>
        </p:nvCxnSpPr>
        <p:spPr>
          <a:xfrm>
            <a:off x="8099003" y="350762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F5618B-93D8-4565-B568-F7B9972922F6}"/>
              </a:ext>
            </a:extLst>
          </p:cNvPr>
          <p:cNvCxnSpPr>
            <a:cxnSpLocks/>
          </p:cNvCxnSpPr>
          <p:nvPr/>
        </p:nvCxnSpPr>
        <p:spPr>
          <a:xfrm>
            <a:off x="7397254" y="370432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F1E93D-0B1D-413E-8CD4-30361991CFB8}"/>
              </a:ext>
            </a:extLst>
          </p:cNvPr>
          <p:cNvCxnSpPr>
            <a:cxnSpLocks/>
          </p:cNvCxnSpPr>
          <p:nvPr/>
        </p:nvCxnSpPr>
        <p:spPr>
          <a:xfrm>
            <a:off x="7397254" y="389039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B78461-4467-4C74-ACB0-D00EFC79DA2B}"/>
              </a:ext>
            </a:extLst>
          </p:cNvPr>
          <p:cNvCxnSpPr>
            <a:cxnSpLocks/>
          </p:cNvCxnSpPr>
          <p:nvPr/>
        </p:nvCxnSpPr>
        <p:spPr>
          <a:xfrm>
            <a:off x="7397253" y="4097729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775B380-4667-4446-8D2D-C2E3C872D6DC}"/>
              </a:ext>
            </a:extLst>
          </p:cNvPr>
          <p:cNvCxnSpPr>
            <a:cxnSpLocks/>
          </p:cNvCxnSpPr>
          <p:nvPr/>
        </p:nvCxnSpPr>
        <p:spPr>
          <a:xfrm>
            <a:off x="7397254" y="429443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57AEDA4-52D6-4D3B-88F2-FEC6079F5212}"/>
              </a:ext>
            </a:extLst>
          </p:cNvPr>
          <p:cNvCxnSpPr>
            <a:cxnSpLocks/>
          </p:cNvCxnSpPr>
          <p:nvPr/>
        </p:nvCxnSpPr>
        <p:spPr>
          <a:xfrm>
            <a:off x="7397252" y="4480502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ECA8C0-2105-4DF8-9F6B-B7204212C2FC}"/>
              </a:ext>
            </a:extLst>
          </p:cNvPr>
          <p:cNvCxnSpPr>
            <a:cxnSpLocks/>
          </p:cNvCxnSpPr>
          <p:nvPr/>
        </p:nvCxnSpPr>
        <p:spPr>
          <a:xfrm>
            <a:off x="7397253" y="467720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C7FBA0-53DB-4D6E-9169-B17998887A40}"/>
              </a:ext>
            </a:extLst>
          </p:cNvPr>
          <p:cNvCxnSpPr>
            <a:cxnSpLocks/>
          </p:cNvCxnSpPr>
          <p:nvPr/>
        </p:nvCxnSpPr>
        <p:spPr>
          <a:xfrm>
            <a:off x="7397251" y="545869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5738BA-DE40-45B0-9A7F-E55691018A01}"/>
              </a:ext>
            </a:extLst>
          </p:cNvPr>
          <p:cNvCxnSpPr>
            <a:cxnSpLocks/>
          </p:cNvCxnSpPr>
          <p:nvPr/>
        </p:nvCxnSpPr>
        <p:spPr>
          <a:xfrm>
            <a:off x="7397251" y="5657414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5D8B1F0-97E0-45D4-8376-3DFB33FC5315}"/>
              </a:ext>
            </a:extLst>
          </p:cNvPr>
          <p:cNvCxnSpPr>
            <a:cxnSpLocks/>
          </p:cNvCxnSpPr>
          <p:nvPr/>
        </p:nvCxnSpPr>
        <p:spPr>
          <a:xfrm>
            <a:off x="7397250" y="5848800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C13BE5-3FB0-47B1-8303-5DB4D5858A65}"/>
              </a:ext>
            </a:extLst>
          </p:cNvPr>
          <p:cNvCxnSpPr>
            <a:cxnSpLocks/>
          </p:cNvCxnSpPr>
          <p:nvPr/>
        </p:nvCxnSpPr>
        <p:spPr>
          <a:xfrm>
            <a:off x="7397250" y="6226256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C5492C-0D12-48B1-9B30-D3882368D346}"/>
              </a:ext>
            </a:extLst>
          </p:cNvPr>
          <p:cNvCxnSpPr>
            <a:cxnSpLocks/>
          </p:cNvCxnSpPr>
          <p:nvPr/>
        </p:nvCxnSpPr>
        <p:spPr>
          <a:xfrm>
            <a:off x="7397250" y="6438907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78EFA7E-5B62-4820-B784-D841BC68D4FC}"/>
              </a:ext>
            </a:extLst>
          </p:cNvPr>
          <p:cNvCxnSpPr>
            <a:cxnSpLocks/>
          </p:cNvCxnSpPr>
          <p:nvPr/>
        </p:nvCxnSpPr>
        <p:spPr>
          <a:xfrm>
            <a:off x="7397249" y="661966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2E0565-1983-49A1-A890-FB80388ECE37}"/>
              </a:ext>
            </a:extLst>
          </p:cNvPr>
          <p:cNvCxnSpPr>
            <a:cxnSpLocks/>
          </p:cNvCxnSpPr>
          <p:nvPr/>
        </p:nvCxnSpPr>
        <p:spPr>
          <a:xfrm>
            <a:off x="7397249" y="6800415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2A5C8F7-B977-45A2-A1BD-337355C02B5C}"/>
              </a:ext>
            </a:extLst>
          </p:cNvPr>
          <p:cNvSpPr txBox="1"/>
          <p:nvPr/>
        </p:nvSpPr>
        <p:spPr>
          <a:xfrm>
            <a:off x="4754287" y="4570879"/>
            <a:ext cx="201369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SG" sz="2400" dirty="0"/>
              <a:t>QUARTIMIN, NORM</a:t>
            </a:r>
          </a:p>
          <a:p>
            <a:r>
              <a:rPr lang="en-SG" sz="2400" dirty="0"/>
              <a:t>#Non Salient = 5</a:t>
            </a:r>
          </a:p>
          <a:p>
            <a:r>
              <a:rPr lang="en-SG" sz="2400" dirty="0"/>
              <a:t>#Dual Loading = 0</a:t>
            </a:r>
            <a:endParaRPr lang="en-US" sz="2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B5B900-56FD-4D86-B92B-E867B0E8B781}"/>
              </a:ext>
            </a:extLst>
          </p:cNvPr>
          <p:cNvSpPr txBox="1"/>
          <p:nvPr/>
        </p:nvSpPr>
        <p:spPr>
          <a:xfrm>
            <a:off x="591322" y="1681235"/>
            <a:ext cx="3815468" cy="13849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/>
              <a:t>ความหมายองค์ประกอบ</a:t>
            </a:r>
            <a:r>
              <a:rPr lang="en-SG" dirty="0"/>
              <a:t> </a:t>
            </a:r>
            <a:endParaRPr lang="th-TH" dirty="0"/>
          </a:p>
          <a:p>
            <a:pPr marL="514350" indent="-514350">
              <a:buAutoNum type="arabicPeriod"/>
            </a:pPr>
            <a:r>
              <a:rPr lang="th-TH" dirty="0"/>
              <a:t>ระบบการบำบัดที่มีประสิทธิภาพ</a:t>
            </a:r>
          </a:p>
          <a:p>
            <a:pPr marL="514350" indent="-514350">
              <a:buAutoNum type="arabicPeriod"/>
            </a:pPr>
            <a:r>
              <a:rPr lang="th-TH" dirty="0"/>
              <a:t>เจ้าหน้าที่เอาใจใส่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6E664-2F13-4A25-A1E4-D3CD2D5DD6E9}"/>
              </a:ext>
            </a:extLst>
          </p:cNvPr>
          <p:cNvSpPr txBox="1"/>
          <p:nvPr/>
        </p:nvSpPr>
        <p:spPr>
          <a:xfrm>
            <a:off x="556044" y="3201247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%Variance Explained = </a:t>
            </a:r>
            <a:r>
              <a:rPr lang="en-US" dirty="0"/>
              <a:t>42%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CFE7BA9-3276-4DE2-9EFA-DCA6B574A85E}"/>
              </a:ext>
            </a:extLst>
          </p:cNvPr>
          <p:cNvCxnSpPr>
            <a:cxnSpLocks/>
          </p:cNvCxnSpPr>
          <p:nvPr/>
        </p:nvCxnSpPr>
        <p:spPr>
          <a:xfrm>
            <a:off x="7397249" y="5267311"/>
            <a:ext cx="488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D012520-9EA5-43D9-AE4E-F6D3F0D0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861" y="5824221"/>
            <a:ext cx="2514600" cy="942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6ED6F-A400-4AA4-A5EF-E4C4EB63A897}"/>
              </a:ext>
            </a:extLst>
          </p:cNvPr>
          <p:cNvSpPr txBox="1"/>
          <p:nvPr/>
        </p:nvSpPr>
        <p:spPr>
          <a:xfrm>
            <a:off x="540093" y="483928"/>
            <a:ext cx="3789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จากผลการหมุนองค์ประกอบ เลือกวิธี</a:t>
            </a:r>
            <a:br>
              <a:rPr lang="th-TH" dirty="0"/>
            </a:br>
            <a:r>
              <a:rPr lang="en-SG" dirty="0"/>
              <a:t>Normalized </a:t>
            </a:r>
            <a:r>
              <a:rPr lang="en-SG" dirty="0" err="1"/>
              <a:t>Quartimin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2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52683</TotalTime>
  <Words>2745</Words>
  <Application>Microsoft Office PowerPoint</Application>
  <PresentationFormat>On-screen Show (4:3)</PresentationFormat>
  <Paragraphs>552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Cordia New</vt:lpstr>
      <vt:lpstr>Courier New</vt:lpstr>
      <vt:lpstr>Wingdings</vt:lpstr>
      <vt:lpstr>Office Theme</vt:lpstr>
      <vt:lpstr>การวิเคราะห์องค์ประกอบ เชิงสำรวจ (3)</vt:lpstr>
      <vt:lpstr>ตัวอย่างที่ 3</vt:lpstr>
      <vt:lpstr>PowerPoint Presentation</vt:lpstr>
      <vt:lpstr>ตัวอย่างที่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ตัวอย่างที่ 3</vt:lpstr>
      <vt:lpstr>ตัวอย่างที่ 3</vt:lpstr>
      <vt:lpstr>ตัวอย่างที่ 3</vt:lpstr>
      <vt:lpstr>PowerPoint Presentation</vt:lpstr>
      <vt:lpstr>ตัวอย่างที่ 3</vt:lpstr>
      <vt:lpstr>PowerPoint Presentation</vt:lpstr>
      <vt:lpstr>ตัวอย่างที่ 3</vt:lpstr>
      <vt:lpstr>PowerPoint Presentation</vt:lpstr>
      <vt:lpstr>ตัวอย่างที่ 3: การเขียนรายงาน</vt:lpstr>
      <vt:lpstr>ตัวอย่างที่ 3: การเขียนรายงาน</vt:lpstr>
      <vt:lpstr>ตัวอย่างที่ 3: การเขียนรายงาน</vt:lpstr>
      <vt:lpstr>PowerPoint Presentation</vt:lpstr>
      <vt:lpstr>PowerPoint Presentation</vt:lpstr>
      <vt:lpstr>ตัวอย่างที่ 3: การเขียนรายงาน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บทนำ</dc:title>
  <dc:creator>Sunthud</dc:creator>
  <cp:lastModifiedBy>Sunthud P.</cp:lastModifiedBy>
  <cp:revision>1196</cp:revision>
  <cp:lastPrinted>2015-09-22T05:05:55Z</cp:lastPrinted>
  <dcterms:created xsi:type="dcterms:W3CDTF">2015-08-06T10:09:52Z</dcterms:created>
  <dcterms:modified xsi:type="dcterms:W3CDTF">2019-03-14T14:50:00Z</dcterms:modified>
</cp:coreProperties>
</file>